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FAE936-4899-485F-8287-4033758DA50E}" type="datetimeFigureOut">
              <a:rPr lang="en-US" smtClean="0"/>
              <a:pPr/>
              <a:t>9/16/2013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AF886B9-8400-4D18-9E77-4B39E823BE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010400" cy="37338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Tout - verb</a:t>
            </a:r>
            <a:endParaRPr lang="en-US" sz="8000" dirty="0" smtClean="0">
              <a:solidFill>
                <a:schemeClr val="tx1"/>
              </a:solidFill>
            </a:endParaRPr>
          </a:p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to </a:t>
            </a:r>
            <a:r>
              <a:rPr lang="en-US" sz="5400" dirty="0" smtClean="0">
                <a:solidFill>
                  <a:schemeClr val="tx1"/>
                </a:solidFill>
              </a:rPr>
              <a:t>publicly brag</a:t>
            </a:r>
          </a:p>
          <a:p>
            <a:pPr algn="l"/>
            <a:r>
              <a:rPr lang="en-US" sz="4400" dirty="0" err="1" smtClean="0">
                <a:solidFill>
                  <a:srgbClr val="0070C0"/>
                </a:solidFill>
              </a:rPr>
              <a:t>touter</a:t>
            </a:r>
            <a:r>
              <a:rPr lang="en-US" sz="4400" dirty="0" smtClean="0">
                <a:solidFill>
                  <a:srgbClr val="0070C0"/>
                </a:solidFill>
              </a:rPr>
              <a:t> – noun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Example: The football team </a:t>
            </a:r>
            <a:r>
              <a:rPr lang="en-US" sz="4400" u="sng" dirty="0" smtClean="0">
                <a:solidFill>
                  <a:schemeClr val="tx1"/>
                </a:solidFill>
              </a:rPr>
              <a:t>touted</a:t>
            </a:r>
            <a:r>
              <a:rPr lang="en-US" sz="4400" dirty="0" smtClean="0">
                <a:solidFill>
                  <a:schemeClr val="tx1"/>
                </a:solidFill>
              </a:rPr>
              <a:t> after winning the championship game.</a:t>
            </a:r>
            <a:endParaRPr lang="en-US" sz="5400" dirty="0" smtClean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Week 5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7056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intensify; improve</a:t>
            </a:r>
          </a:p>
          <a:p>
            <a:r>
              <a:rPr lang="en-US" sz="3900" dirty="0" smtClean="0">
                <a:solidFill>
                  <a:srgbClr val="0070C0"/>
                </a:solidFill>
              </a:rPr>
              <a:t>enhancement &amp; enhancer – noun</a:t>
            </a:r>
          </a:p>
          <a:p>
            <a:r>
              <a:rPr lang="en-US" sz="3900" dirty="0" smtClean="0">
                <a:solidFill>
                  <a:srgbClr val="0070C0"/>
                </a:solidFill>
              </a:rPr>
              <a:t>enhancive – adjective</a:t>
            </a:r>
          </a:p>
          <a:p>
            <a:pPr algn="l"/>
            <a:r>
              <a:rPr lang="en-US" sz="3900" dirty="0" smtClean="0">
                <a:solidFill>
                  <a:schemeClr val="tx1"/>
                </a:solidFill>
              </a:rPr>
              <a:t>Example:  Some people say makeup </a:t>
            </a:r>
            <a:r>
              <a:rPr lang="en-US" sz="3900" u="sng" dirty="0" smtClean="0">
                <a:solidFill>
                  <a:schemeClr val="tx1"/>
                </a:solidFill>
              </a:rPr>
              <a:t>enhances</a:t>
            </a:r>
            <a:r>
              <a:rPr lang="en-US" sz="3900" dirty="0" smtClean="0">
                <a:solidFill>
                  <a:schemeClr val="tx1"/>
                </a:solidFill>
              </a:rPr>
              <a:t> your beauty.</a:t>
            </a:r>
          </a:p>
          <a:p>
            <a:endParaRPr lang="en-US" sz="3900" dirty="0">
              <a:solidFill>
                <a:srgbClr val="0070C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enhance - verb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934200" cy="3276600"/>
          </a:xfrm>
        </p:spPr>
        <p:txBody>
          <a:bodyPr>
            <a:normAutofit fontScale="85000" lnSpcReduction="20000"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To delay action or progress</a:t>
            </a:r>
          </a:p>
          <a:p>
            <a:r>
              <a:rPr lang="en-US" sz="6000" dirty="0" smtClean="0">
                <a:solidFill>
                  <a:schemeClr val="tx1"/>
                </a:solidFill>
              </a:rPr>
              <a:t>hindrance – noun</a:t>
            </a:r>
          </a:p>
          <a:p>
            <a:endParaRPr lang="en-US" sz="6000" dirty="0" smtClean="0">
              <a:solidFill>
                <a:schemeClr val="tx1"/>
              </a:solidFill>
            </a:endParaRPr>
          </a:p>
          <a:p>
            <a:pPr algn="l"/>
            <a:r>
              <a:rPr lang="en-US" sz="4100" dirty="0" smtClean="0">
                <a:solidFill>
                  <a:schemeClr val="tx1"/>
                </a:solidFill>
              </a:rPr>
              <a:t>Example: Road construction can hinder people’s ability to get to work on time.</a:t>
            </a:r>
            <a:endParaRPr lang="en-US" sz="41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hinder - verb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276600"/>
          </a:xfrm>
        </p:spPr>
        <p:txBody>
          <a:bodyPr>
            <a:normAutofit fontScale="70000" lnSpcReduction="20000"/>
          </a:bodyPr>
          <a:lstStyle/>
          <a:p>
            <a:r>
              <a:rPr lang="en-US" sz="6600" dirty="0" smtClean="0"/>
              <a:t>To erase; to rub out</a:t>
            </a:r>
          </a:p>
          <a:p>
            <a:endParaRPr lang="en-US" sz="6600" dirty="0" smtClean="0"/>
          </a:p>
          <a:p>
            <a:pPr algn="l"/>
            <a:r>
              <a:rPr lang="en-US" sz="5100" dirty="0" smtClean="0"/>
              <a:t>I effaced the stray pencil marks on my MAP test.</a:t>
            </a:r>
          </a:p>
          <a:p>
            <a:r>
              <a:rPr lang="en-US" sz="3900" dirty="0" smtClean="0">
                <a:solidFill>
                  <a:srgbClr val="0070C0"/>
                </a:solidFill>
              </a:rPr>
              <a:t>effaceable – adjective</a:t>
            </a:r>
          </a:p>
          <a:p>
            <a:r>
              <a:rPr lang="en-US" sz="3900" dirty="0" smtClean="0">
                <a:solidFill>
                  <a:srgbClr val="0070C0"/>
                </a:solidFill>
              </a:rPr>
              <a:t>effacement &amp; effacer - noun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efface - verb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429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A word that sounds like the sound it makes.</a:t>
            </a:r>
          </a:p>
          <a:p>
            <a:r>
              <a:rPr lang="en-US" sz="3600" b="1" smtClean="0">
                <a:solidFill>
                  <a:srgbClr val="0070C0"/>
                </a:solidFill>
              </a:rPr>
              <a:t>BOOM, POW, BUZZ, POP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onomatopoeia - noun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696200" cy="37338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Prefix</a:t>
            </a:r>
            <a:r>
              <a:rPr lang="en-US" dirty="0" smtClean="0">
                <a:solidFill>
                  <a:schemeClr val="tx1"/>
                </a:solidFill>
              </a:rPr>
              <a:t>: un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Meaning</a:t>
            </a:r>
            <a:r>
              <a:rPr lang="en-US" dirty="0" smtClean="0">
                <a:solidFill>
                  <a:schemeClr val="tx1"/>
                </a:solidFill>
              </a:rPr>
              <a:t>:  not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Examples</a:t>
            </a:r>
            <a:r>
              <a:rPr lang="en-US" dirty="0" smtClean="0">
                <a:solidFill>
                  <a:schemeClr val="tx1"/>
                </a:solidFill>
              </a:rPr>
              <a:t>: uninterested, unfair, uninhabitable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Suffix</a:t>
            </a:r>
            <a:r>
              <a:rPr lang="en-US" dirty="0" smtClean="0">
                <a:solidFill>
                  <a:schemeClr val="tx1"/>
                </a:solidFill>
              </a:rPr>
              <a:t>: -ism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Meaning</a:t>
            </a:r>
            <a:r>
              <a:rPr lang="en-US" dirty="0" smtClean="0">
                <a:solidFill>
                  <a:schemeClr val="tx1"/>
                </a:solidFill>
              </a:rPr>
              <a:t>: a doctrine, system, theory, or practice; changes a word into a noun; can also change nouns to verbs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Examples</a:t>
            </a:r>
            <a:r>
              <a:rPr lang="en-US" dirty="0" smtClean="0">
                <a:solidFill>
                  <a:schemeClr val="tx1"/>
                </a:solidFill>
              </a:rPr>
              <a:t>: plagiarism</a:t>
            </a:r>
            <a:r>
              <a:rPr lang="en-US" smtClean="0">
                <a:solidFill>
                  <a:schemeClr val="tx1"/>
                </a:solidFill>
              </a:rPr>
              <a:t>, Catholicism,  baptism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737</TotalTime>
  <Words>171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Week 5</vt:lpstr>
      <vt:lpstr>enhance - verb</vt:lpstr>
      <vt:lpstr>hinder - verb</vt:lpstr>
      <vt:lpstr>efface - verb</vt:lpstr>
      <vt:lpstr>onomatopoeia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tout – verb</dc:title>
  <dc:creator>bishopc</dc:creator>
  <cp:lastModifiedBy>sayreh</cp:lastModifiedBy>
  <cp:revision>11</cp:revision>
  <dcterms:created xsi:type="dcterms:W3CDTF">2009-09-08T18:49:24Z</dcterms:created>
  <dcterms:modified xsi:type="dcterms:W3CDTF">2013-09-16T20:14:37Z</dcterms:modified>
</cp:coreProperties>
</file>