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0F5BEE-35D8-4B37-A0A1-A44842D9EE74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1451A9-D024-4378-BBE9-A7EE96804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4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EF2D-8F66-4EF1-AE59-036E8256261F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F653A-5E6E-44B4-BC67-7E30AD62E6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</a:t>
            </a:r>
            <a:r>
              <a:rPr lang="en-US" sz="8000" b="1" dirty="0" smtClean="0">
                <a:solidFill>
                  <a:srgbClr val="FF0000"/>
                </a:solidFill>
              </a:rPr>
              <a:t>ellifluous</a:t>
            </a:r>
            <a:r>
              <a:rPr lang="en-US" sz="8000" dirty="0" smtClean="0">
                <a:solidFill>
                  <a:srgbClr val="FF0000"/>
                </a:solidFill>
              </a:rPr>
              <a:t> – adj.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6000" u="sng" dirty="0" smtClean="0">
                <a:solidFill>
                  <a:schemeClr val="tx1"/>
                </a:solidFill>
              </a:rPr>
              <a:t>Definition</a:t>
            </a:r>
            <a:r>
              <a:rPr lang="en-US" sz="6000" dirty="0" smtClean="0">
                <a:solidFill>
                  <a:schemeClr val="tx1"/>
                </a:solidFill>
              </a:rPr>
              <a:t>:  Sweetly flowing; smooth and sweet</a:t>
            </a:r>
          </a:p>
          <a:p>
            <a:pPr algn="l"/>
            <a:r>
              <a:rPr lang="en-US" sz="6000" u="sng" dirty="0" smtClean="0">
                <a:solidFill>
                  <a:schemeClr val="tx1"/>
                </a:solidFill>
              </a:rPr>
              <a:t>Examples</a:t>
            </a:r>
            <a:r>
              <a:rPr lang="en-US" sz="6000" dirty="0" smtClean="0">
                <a:solidFill>
                  <a:schemeClr val="tx1"/>
                </a:solidFill>
              </a:rPr>
              <a:t>: The mellifluous sound of the nightingale comforted the lonely princess.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rgbClr val="FFC000"/>
                </a:solidFill>
              </a:rPr>
              <a:t>p</a:t>
            </a:r>
            <a:r>
              <a:rPr lang="en-US" sz="8800" b="1" dirty="0" smtClean="0">
                <a:solidFill>
                  <a:srgbClr val="FFC000"/>
                </a:solidFill>
              </a:rPr>
              <a:t>rovincia</a:t>
            </a:r>
            <a:r>
              <a:rPr lang="en-US" sz="8800" dirty="0" smtClean="0">
                <a:solidFill>
                  <a:srgbClr val="FFC000"/>
                </a:solidFill>
              </a:rPr>
              <a:t>l – adj.</a:t>
            </a:r>
            <a:endParaRPr lang="en-US" sz="88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6600" u="sng" dirty="0" smtClean="0">
                <a:solidFill>
                  <a:srgbClr val="00B050"/>
                </a:solidFill>
              </a:rPr>
              <a:t>Definition</a:t>
            </a:r>
            <a:r>
              <a:rPr lang="en-US" sz="6600" dirty="0" smtClean="0">
                <a:solidFill>
                  <a:srgbClr val="00B050"/>
                </a:solidFill>
              </a:rPr>
              <a:t>: Limited in outlook; narrow</a:t>
            </a:r>
          </a:p>
          <a:p>
            <a:pPr algn="l"/>
            <a:r>
              <a:rPr lang="en-US" sz="6600" u="sng" dirty="0" smtClean="0">
                <a:solidFill>
                  <a:srgbClr val="00B050"/>
                </a:solidFill>
              </a:rPr>
              <a:t>Example</a:t>
            </a:r>
            <a:r>
              <a:rPr lang="en-US" sz="6600" dirty="0" smtClean="0">
                <a:solidFill>
                  <a:srgbClr val="00B050"/>
                </a:solidFill>
              </a:rPr>
              <a:t>: </a:t>
            </a:r>
            <a:r>
              <a:rPr lang="en-US" sz="5400" dirty="0">
                <a:solidFill>
                  <a:srgbClr val="00B050"/>
                </a:solidFill>
              </a:rPr>
              <a:t>Having grown up in a small rural town, her ideas and her outlook were </a:t>
            </a:r>
            <a:r>
              <a:rPr lang="en-US" sz="5400" dirty="0" smtClean="0">
                <a:solidFill>
                  <a:srgbClr val="00B050"/>
                </a:solidFill>
              </a:rPr>
              <a:t>extremely provincial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solidFill>
                  <a:srgbClr val="00B0F0"/>
                </a:solidFill>
              </a:rPr>
              <a:t>c</a:t>
            </a:r>
            <a:r>
              <a:rPr lang="en-US" sz="9600" b="1" dirty="0" smtClean="0">
                <a:solidFill>
                  <a:srgbClr val="00B0F0"/>
                </a:solidFill>
              </a:rPr>
              <a:t>ontrite</a:t>
            </a:r>
            <a:r>
              <a:rPr lang="en-US" sz="9600" dirty="0" smtClean="0">
                <a:solidFill>
                  <a:srgbClr val="00B0F0"/>
                </a:solidFill>
              </a:rPr>
              <a:t> – adj.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en-US" sz="8800" u="sng" dirty="0" smtClean="0">
                <a:solidFill>
                  <a:srgbClr val="002060"/>
                </a:solidFill>
              </a:rPr>
              <a:t>Definition</a:t>
            </a:r>
            <a:r>
              <a:rPr lang="en-US" sz="8800" dirty="0" smtClean="0">
                <a:solidFill>
                  <a:srgbClr val="002060"/>
                </a:solidFill>
              </a:rPr>
              <a:t>: Admitting or feeling guilt</a:t>
            </a:r>
          </a:p>
          <a:p>
            <a:pPr algn="l"/>
            <a:r>
              <a:rPr lang="en-US" sz="8800" u="sng" dirty="0" smtClean="0">
                <a:solidFill>
                  <a:srgbClr val="002060"/>
                </a:solidFill>
              </a:rPr>
              <a:t>Example</a:t>
            </a:r>
            <a:r>
              <a:rPr lang="en-US" sz="8800" dirty="0" smtClean="0">
                <a:solidFill>
                  <a:srgbClr val="002060"/>
                </a:solidFill>
              </a:rPr>
              <a:t>:  After stealing the money, the </a:t>
            </a:r>
            <a:r>
              <a:rPr lang="en-US" sz="8800" smtClean="0">
                <a:solidFill>
                  <a:srgbClr val="002060"/>
                </a:solidFill>
              </a:rPr>
              <a:t>boy </a:t>
            </a:r>
            <a:r>
              <a:rPr lang="en-US" sz="8800" smtClean="0">
                <a:solidFill>
                  <a:srgbClr val="002060"/>
                </a:solidFill>
              </a:rPr>
              <a:t>was </a:t>
            </a:r>
            <a:r>
              <a:rPr lang="en-US" sz="8800" smtClean="0">
                <a:solidFill>
                  <a:srgbClr val="002060"/>
                </a:solidFill>
              </a:rPr>
              <a:t>contrite </a:t>
            </a:r>
            <a:r>
              <a:rPr lang="en-US" sz="8800" dirty="0" smtClean="0">
                <a:solidFill>
                  <a:srgbClr val="002060"/>
                </a:solidFill>
              </a:rPr>
              <a:t>so he apologized to his sister and then returned the money.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/>
              <a:t>i</a:t>
            </a:r>
            <a:r>
              <a:rPr lang="en-US" sz="8800" b="1" dirty="0" smtClean="0"/>
              <a:t>ncessant</a:t>
            </a:r>
            <a:r>
              <a:rPr lang="en-US" sz="8800" dirty="0" smtClean="0"/>
              <a:t> – adj.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900" b="1" u="sng" dirty="0" smtClean="0">
                <a:solidFill>
                  <a:srgbClr val="FF0000"/>
                </a:solidFill>
              </a:rPr>
              <a:t>Definition</a:t>
            </a:r>
            <a:r>
              <a:rPr lang="en-US" sz="6900" b="1" dirty="0" smtClean="0">
                <a:solidFill>
                  <a:srgbClr val="FF0000"/>
                </a:solidFill>
              </a:rPr>
              <a:t>:  Continuing without interruption; unceasing</a:t>
            </a:r>
          </a:p>
          <a:p>
            <a:pPr algn="l"/>
            <a:r>
              <a:rPr lang="en-US" sz="6900" b="1" u="sng" dirty="0" smtClean="0">
                <a:solidFill>
                  <a:srgbClr val="FF0000"/>
                </a:solidFill>
              </a:rPr>
              <a:t>Example</a:t>
            </a:r>
            <a:r>
              <a:rPr lang="en-US" sz="6900" b="1" dirty="0" smtClean="0">
                <a:solidFill>
                  <a:srgbClr val="FF0000"/>
                </a:solidFill>
              </a:rPr>
              <a:t>:  I used to tell my daughter that she had to take a talking “time out” due to her incessant chatter.</a:t>
            </a:r>
          </a:p>
          <a:p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sz="8800" b="1" dirty="0" smtClean="0">
                <a:solidFill>
                  <a:schemeClr val="accent4">
                    <a:lumMod val="75000"/>
                  </a:schemeClr>
                </a:solidFill>
              </a:rPr>
              <a:t>necdote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</a:rPr>
              <a:t> - noun</a:t>
            </a:r>
            <a:endParaRPr lang="en-US" sz="8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70C0"/>
                </a:solidFill>
              </a:rPr>
              <a:t>Short account of an incident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7010400" cy="3886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Prefix:  auto</a:t>
            </a:r>
          </a:p>
          <a:p>
            <a:pPr algn="l"/>
            <a:r>
              <a:rPr lang="en-US" dirty="0" smtClean="0"/>
              <a:t>Definition:  oneself, by itself, </a:t>
            </a:r>
          </a:p>
          <a:p>
            <a:pPr algn="l"/>
            <a:r>
              <a:rPr lang="en-US" dirty="0" smtClean="0"/>
              <a:t>Examples: automatic, autofocus, autobiography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ian</a:t>
            </a:r>
            <a:r>
              <a:rPr lang="en-US" dirty="0" smtClean="0"/>
              <a:t>, -an</a:t>
            </a:r>
          </a:p>
          <a:p>
            <a:pPr algn="l"/>
            <a:r>
              <a:rPr lang="en-US" dirty="0" smtClean="0"/>
              <a:t>Definition: belonging </a:t>
            </a:r>
            <a:r>
              <a:rPr lang="en-US" dirty="0"/>
              <a:t>to or relating </a:t>
            </a:r>
            <a:r>
              <a:rPr lang="en-US" dirty="0" smtClean="0"/>
              <a:t>to, a </a:t>
            </a:r>
            <a:r>
              <a:rPr lang="en-US" dirty="0"/>
              <a:t>person belonging to or coming from; </a:t>
            </a:r>
            <a:r>
              <a:rPr lang="en-US" dirty="0" smtClean="0"/>
              <a:t>typical </a:t>
            </a:r>
            <a:r>
              <a:rPr lang="en-US" dirty="0"/>
              <a:t>of or </a:t>
            </a:r>
            <a:r>
              <a:rPr lang="en-US" dirty="0" smtClean="0"/>
              <a:t>resembling, a </a:t>
            </a:r>
            <a:r>
              <a:rPr lang="en-US" dirty="0"/>
              <a:t>person typical </a:t>
            </a:r>
            <a:r>
              <a:rPr lang="en-US" dirty="0" smtClean="0"/>
              <a:t>of</a:t>
            </a:r>
            <a:r>
              <a:rPr lang="en-US" dirty="0"/>
              <a:t>; </a:t>
            </a:r>
            <a:r>
              <a:rPr lang="en-US" dirty="0" smtClean="0"/>
              <a:t>adhering </a:t>
            </a:r>
            <a:r>
              <a:rPr lang="en-US" dirty="0"/>
              <a:t>to or </a:t>
            </a:r>
            <a:r>
              <a:rPr lang="en-US" dirty="0" smtClean="0"/>
              <a:t>following, an </a:t>
            </a:r>
            <a:r>
              <a:rPr lang="en-US" dirty="0"/>
              <a:t>adherent of; </a:t>
            </a:r>
            <a:r>
              <a:rPr lang="en-US" dirty="0" smtClean="0"/>
              <a:t>a </a:t>
            </a:r>
            <a:r>
              <a:rPr lang="en-US" dirty="0"/>
              <a:t>person who specializes or is expert </a:t>
            </a:r>
            <a:r>
              <a:rPr lang="en-US" dirty="0" smtClean="0"/>
              <a:t>in; forms adjectives </a:t>
            </a:r>
            <a:r>
              <a:rPr lang="en-US" smtClean="0"/>
              <a:t>and nouns</a:t>
            </a:r>
            <a:endParaRPr lang="en-US" dirty="0" smtClean="0"/>
          </a:p>
          <a:p>
            <a:pPr algn="l"/>
            <a:r>
              <a:rPr lang="en-US" dirty="0" smtClean="0"/>
              <a:t>Examples: European, Elizabethan, Christian, dietitian, phonetician 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215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mellifluous – adj.</vt:lpstr>
      <vt:lpstr>provincial – adj.</vt:lpstr>
      <vt:lpstr>contrite – adj.</vt:lpstr>
      <vt:lpstr>incessant – adj.</vt:lpstr>
      <vt:lpstr>anecdote - noun</vt:lpstr>
      <vt:lpstr> 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mellifluous – adj.</dc:title>
  <dc:creator>bishopc</dc:creator>
  <cp:lastModifiedBy>sayreh</cp:lastModifiedBy>
  <cp:revision>9</cp:revision>
  <dcterms:created xsi:type="dcterms:W3CDTF">2010-05-06T18:55:57Z</dcterms:created>
  <dcterms:modified xsi:type="dcterms:W3CDTF">2013-04-30T14:10:54Z</dcterms:modified>
</cp:coreProperties>
</file>