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4396B-C7D7-4890-9A3A-A934F05512F1}" type="datetimeFigureOut">
              <a:rPr lang="en-US" smtClean="0"/>
              <a:t>2/17/2012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37EAD-AC9A-4B10-8E8F-16C2B4DBE84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4396B-C7D7-4890-9A3A-A934F05512F1}" type="datetimeFigureOut">
              <a:rPr lang="en-US" smtClean="0"/>
              <a:t>2/17/2012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37EAD-AC9A-4B10-8E8F-16C2B4DBE84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4396B-C7D7-4890-9A3A-A934F05512F1}" type="datetimeFigureOut">
              <a:rPr lang="en-US" smtClean="0"/>
              <a:t>2/17/2012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37EAD-AC9A-4B10-8E8F-16C2B4DBE84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4396B-C7D7-4890-9A3A-A934F05512F1}" type="datetimeFigureOut">
              <a:rPr lang="en-US" smtClean="0"/>
              <a:t>2/17/2012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37EAD-AC9A-4B10-8E8F-16C2B4DBE84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4396B-C7D7-4890-9A3A-A934F05512F1}" type="datetimeFigureOut">
              <a:rPr lang="en-US" smtClean="0"/>
              <a:t>2/17/2012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37EAD-AC9A-4B10-8E8F-16C2B4DBE84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4396B-C7D7-4890-9A3A-A934F05512F1}" type="datetimeFigureOut">
              <a:rPr lang="en-US" smtClean="0"/>
              <a:t>2/17/2012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37EAD-AC9A-4B10-8E8F-16C2B4DBE84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4396B-C7D7-4890-9A3A-A934F05512F1}" type="datetimeFigureOut">
              <a:rPr lang="en-US" smtClean="0"/>
              <a:t>2/17/2012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37EAD-AC9A-4B10-8E8F-16C2B4DBE84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4396B-C7D7-4890-9A3A-A934F05512F1}" type="datetimeFigureOut">
              <a:rPr lang="en-US" smtClean="0"/>
              <a:t>2/17/2012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37EAD-AC9A-4B10-8E8F-16C2B4DBE84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4396B-C7D7-4890-9A3A-A934F05512F1}" type="datetimeFigureOut">
              <a:rPr lang="en-US" smtClean="0"/>
              <a:t>2/17/2012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37EAD-AC9A-4B10-8E8F-16C2B4DBE84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4396B-C7D7-4890-9A3A-A934F05512F1}" type="datetimeFigureOut">
              <a:rPr lang="en-US" smtClean="0"/>
              <a:t>2/17/2012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37EAD-AC9A-4B10-8E8F-16C2B4DBE84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4396B-C7D7-4890-9A3A-A934F05512F1}" type="datetimeFigureOut">
              <a:rPr lang="en-US" smtClean="0"/>
              <a:t>2/17/2012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37EAD-AC9A-4B10-8E8F-16C2B4DBE84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34396B-C7D7-4890-9A3A-A934F05512F1}" type="datetimeFigureOut">
              <a:rPr lang="en-US" smtClean="0"/>
              <a:t>2/17/2012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37EAD-AC9A-4B10-8E8F-16C2B4DBE844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b="1" dirty="0">
                <a:solidFill>
                  <a:schemeClr val="accent1"/>
                </a:solidFill>
              </a:rPr>
              <a:t>l</a:t>
            </a:r>
            <a:r>
              <a:rPr lang="en-US" sz="9600" b="1" dirty="0" smtClean="0">
                <a:solidFill>
                  <a:schemeClr val="accent1"/>
                </a:solidFill>
              </a:rPr>
              <a:t>ucid – adj.</a:t>
            </a:r>
            <a:endParaRPr lang="en-US" sz="9600" b="1" dirty="0">
              <a:solidFill>
                <a:schemeClr val="accen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0000" lnSpcReduction="20000"/>
          </a:bodyPr>
          <a:lstStyle/>
          <a:p>
            <a:pPr algn="l"/>
            <a:r>
              <a:rPr lang="en-US" sz="7200" dirty="0" smtClean="0">
                <a:solidFill>
                  <a:schemeClr val="accent5">
                    <a:lumMod val="75000"/>
                  </a:schemeClr>
                </a:solidFill>
              </a:rPr>
              <a:t>Definition: Clear</a:t>
            </a:r>
            <a:r>
              <a:rPr lang="en-US" sz="7200" dirty="0" smtClean="0">
                <a:solidFill>
                  <a:schemeClr val="accent5">
                    <a:lumMod val="75000"/>
                  </a:schemeClr>
                </a:solidFill>
              </a:rPr>
              <a:t>; easy to </a:t>
            </a:r>
            <a:r>
              <a:rPr lang="en-US" sz="7200" dirty="0" smtClean="0">
                <a:solidFill>
                  <a:schemeClr val="accent5">
                    <a:lumMod val="75000"/>
                  </a:schemeClr>
                </a:solidFill>
              </a:rPr>
              <a:t>understand</a:t>
            </a:r>
          </a:p>
          <a:p>
            <a:pPr algn="l"/>
            <a:r>
              <a:rPr lang="en-US" sz="7200" dirty="0" smtClean="0">
                <a:solidFill>
                  <a:schemeClr val="accent5">
                    <a:lumMod val="75000"/>
                  </a:schemeClr>
                </a:solidFill>
              </a:rPr>
              <a:t>Example: </a:t>
            </a:r>
            <a:r>
              <a:rPr lang="en-US" sz="7000" dirty="0">
                <a:solidFill>
                  <a:schemeClr val="accent6">
                    <a:lumMod val="75000"/>
                  </a:schemeClr>
                </a:solidFill>
              </a:rPr>
              <a:t>The wonders of the temple were made more </a:t>
            </a:r>
            <a:r>
              <a:rPr lang="en-US" sz="7000" b="1" dirty="0">
                <a:solidFill>
                  <a:schemeClr val="accent6">
                    <a:lumMod val="75000"/>
                  </a:schemeClr>
                </a:solidFill>
              </a:rPr>
              <a:t>lucid</a:t>
            </a:r>
            <a:r>
              <a:rPr lang="en-US" sz="7000" dirty="0">
                <a:solidFill>
                  <a:schemeClr val="accent6">
                    <a:lumMod val="75000"/>
                  </a:schemeClr>
                </a:solidFill>
              </a:rPr>
              <a:t> by a guided tour of the little museum.</a:t>
            </a:r>
          </a:p>
          <a:p>
            <a:pPr algn="l"/>
            <a:endParaRPr lang="en-US" sz="72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b="1" dirty="0">
                <a:solidFill>
                  <a:srgbClr val="92D050"/>
                </a:solidFill>
              </a:rPr>
              <a:t>r</a:t>
            </a:r>
            <a:r>
              <a:rPr lang="en-US" sz="8800" b="1" dirty="0" smtClean="0">
                <a:solidFill>
                  <a:srgbClr val="92D050"/>
                </a:solidFill>
              </a:rPr>
              <a:t>epudiate - verb</a:t>
            </a:r>
            <a:endParaRPr lang="en-US" sz="8800" b="1" dirty="0">
              <a:solidFill>
                <a:srgbClr val="92D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pPr algn="l"/>
            <a:r>
              <a:rPr lang="en-US" sz="6000" dirty="0" smtClean="0">
                <a:solidFill>
                  <a:srgbClr val="7030A0"/>
                </a:solidFill>
              </a:rPr>
              <a:t>Definition: To </a:t>
            </a:r>
            <a:r>
              <a:rPr lang="en-US" sz="6000" dirty="0" smtClean="0">
                <a:solidFill>
                  <a:srgbClr val="7030A0"/>
                </a:solidFill>
              </a:rPr>
              <a:t>reject; to </a:t>
            </a:r>
            <a:r>
              <a:rPr lang="en-US" sz="6000" dirty="0" smtClean="0">
                <a:solidFill>
                  <a:srgbClr val="7030A0"/>
                </a:solidFill>
              </a:rPr>
              <a:t>disown</a:t>
            </a:r>
          </a:p>
          <a:p>
            <a:pPr algn="l"/>
            <a:r>
              <a:rPr lang="en-US" sz="6000" dirty="0" smtClean="0">
                <a:solidFill>
                  <a:srgbClr val="7030A0"/>
                </a:solidFill>
              </a:rPr>
              <a:t>Example: The scientist repudiated the lab work of the new technician because of the multiple errors.</a:t>
            </a:r>
            <a:endParaRPr lang="en-US" sz="6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b="1" dirty="0"/>
              <a:t>s</a:t>
            </a:r>
            <a:r>
              <a:rPr lang="en-US" sz="8000" b="1" dirty="0" smtClean="0"/>
              <a:t>uperficial – adj</a:t>
            </a:r>
            <a:r>
              <a:rPr lang="en-US" sz="8000" dirty="0" smtClean="0"/>
              <a:t>.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pPr algn="l"/>
            <a:r>
              <a:rPr lang="en-US" sz="66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Definition: Relating </a:t>
            </a:r>
            <a:r>
              <a:rPr lang="en-US" sz="66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to the surface; </a:t>
            </a:r>
            <a:r>
              <a:rPr lang="en-US" sz="66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shallow</a:t>
            </a:r>
          </a:p>
          <a:p>
            <a:pPr algn="l"/>
            <a:r>
              <a:rPr lang="en-US" sz="66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Example:  The wound was superficial, so the boy didn’t need stitches.</a:t>
            </a:r>
            <a:endParaRPr lang="en-US" sz="66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88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p</a:t>
            </a:r>
            <a:r>
              <a:rPr lang="en-US" sz="8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rimordial – adj.</a:t>
            </a:r>
            <a:endParaRPr lang="en-US" sz="8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2438400"/>
          </a:xfrm>
        </p:spPr>
        <p:txBody>
          <a:bodyPr>
            <a:normAutofit fontScale="47500" lnSpcReduction="20000"/>
          </a:bodyPr>
          <a:lstStyle/>
          <a:p>
            <a:pPr algn="l"/>
            <a:r>
              <a:rPr lang="en-US" sz="6600" dirty="0" smtClean="0">
                <a:solidFill>
                  <a:srgbClr val="FF0000"/>
                </a:solidFill>
              </a:rPr>
              <a:t>Definition: Formed </a:t>
            </a:r>
            <a:r>
              <a:rPr lang="en-US" sz="6600" dirty="0" smtClean="0">
                <a:solidFill>
                  <a:srgbClr val="FF0000"/>
                </a:solidFill>
              </a:rPr>
              <a:t>long ago; </a:t>
            </a:r>
            <a:r>
              <a:rPr lang="en-US" sz="6600" dirty="0" smtClean="0">
                <a:solidFill>
                  <a:srgbClr val="FF0000"/>
                </a:solidFill>
              </a:rPr>
              <a:t>primitive</a:t>
            </a:r>
          </a:p>
          <a:p>
            <a:pPr algn="l"/>
            <a:r>
              <a:rPr lang="en-US" sz="6600" dirty="0" smtClean="0">
                <a:solidFill>
                  <a:srgbClr val="FF0000"/>
                </a:solidFill>
              </a:rPr>
              <a:t>Example:  The primordial village was lacking modern conveniences like running water and plumbing that we enjoy today.</a:t>
            </a:r>
            <a:endParaRPr lang="en-US" sz="6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b="1" dirty="0" smtClean="0">
                <a:solidFill>
                  <a:schemeClr val="accent6">
                    <a:lumMod val="75000"/>
                  </a:schemeClr>
                </a:solidFill>
              </a:rPr>
              <a:t>irony - noun</a:t>
            </a:r>
            <a:endParaRPr lang="en-US" sz="8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362200"/>
          </a:xfrm>
        </p:spPr>
        <p:txBody>
          <a:bodyPr>
            <a:normAutofit fontScale="40000" lnSpcReduction="20000"/>
          </a:bodyPr>
          <a:lstStyle/>
          <a:p>
            <a:pPr algn="l"/>
            <a:r>
              <a:rPr lang="en-US" sz="6000" dirty="0" smtClean="0">
                <a:solidFill>
                  <a:srgbClr val="002060"/>
                </a:solidFill>
              </a:rPr>
              <a:t>Contradictory; using words to convey a meaning that is opposite of it’s real meaning</a:t>
            </a:r>
            <a:r>
              <a:rPr lang="en-US" sz="6000" dirty="0" smtClean="0">
                <a:solidFill>
                  <a:srgbClr val="002060"/>
                </a:solidFill>
              </a:rPr>
              <a:t>.</a:t>
            </a:r>
          </a:p>
          <a:p>
            <a:pPr algn="l"/>
            <a:r>
              <a:rPr lang="en-US" sz="6000" dirty="0" smtClean="0">
                <a:solidFill>
                  <a:srgbClr val="002060"/>
                </a:solidFill>
              </a:rPr>
              <a:t>Example: </a:t>
            </a:r>
            <a:r>
              <a:rPr lang="en-US" sz="6000" dirty="0">
                <a:solidFill>
                  <a:schemeClr val="accent6">
                    <a:lumMod val="75000"/>
                  </a:schemeClr>
                </a:solidFill>
              </a:rPr>
              <a:t>Irony is spending half of your life making fire extinguishers, and then dying in a fire because you didn't have a fire extinguisher.</a:t>
            </a:r>
            <a:br>
              <a:rPr lang="en-US" sz="60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6000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sz="6000" dirty="0">
                <a:solidFill>
                  <a:schemeClr val="accent6">
                    <a:lumMod val="75000"/>
                  </a:schemeClr>
                </a:solidFill>
              </a:rPr>
            </a:br>
            <a:endParaRPr lang="en-US" sz="60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470025"/>
          </a:xfrm>
        </p:spPr>
        <p:txBody>
          <a:bodyPr/>
          <a:lstStyle/>
          <a:p>
            <a:r>
              <a:rPr lang="en-US" dirty="0" smtClean="0"/>
              <a:t>Affixes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33600"/>
            <a:ext cx="6400800" cy="3505200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dirty="0" smtClean="0"/>
              <a:t>Prefix:  tri</a:t>
            </a:r>
          </a:p>
          <a:p>
            <a:pPr algn="l"/>
            <a:r>
              <a:rPr lang="en-US" dirty="0" smtClean="0"/>
              <a:t>Definition: three</a:t>
            </a:r>
          </a:p>
          <a:p>
            <a:pPr algn="l"/>
            <a:r>
              <a:rPr lang="en-US" dirty="0" smtClean="0"/>
              <a:t>Examples: tricycle, triangle, tripod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Suffix:  -</a:t>
            </a:r>
            <a:r>
              <a:rPr lang="en-US" dirty="0" err="1" smtClean="0"/>
              <a:t>tion</a:t>
            </a:r>
            <a:r>
              <a:rPr lang="en-US" dirty="0" smtClean="0"/>
              <a:t>, -</a:t>
            </a:r>
            <a:r>
              <a:rPr lang="en-US" dirty="0" err="1" smtClean="0"/>
              <a:t>sion</a:t>
            </a:r>
            <a:endParaRPr lang="en-US" dirty="0" smtClean="0"/>
          </a:p>
          <a:p>
            <a:pPr algn="l"/>
            <a:r>
              <a:rPr lang="en-US" dirty="0" smtClean="0"/>
              <a:t>Definition:  state</a:t>
            </a:r>
            <a:r>
              <a:rPr lang="en-US" dirty="0"/>
              <a:t>, condition, action, process, or result</a:t>
            </a:r>
            <a:endParaRPr lang="en-US" dirty="0" smtClean="0"/>
          </a:p>
          <a:p>
            <a:pPr algn="l"/>
            <a:r>
              <a:rPr lang="en-US" dirty="0" smtClean="0"/>
              <a:t>Examples: election, prohibition, compassion, decision</a:t>
            </a:r>
            <a:r>
              <a:rPr lang="en-US" smtClean="0"/>
              <a:t>, 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2133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</TotalTime>
  <Words>205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lucid – adj.</vt:lpstr>
      <vt:lpstr>repudiate - verb</vt:lpstr>
      <vt:lpstr>superficial – adj.</vt:lpstr>
      <vt:lpstr>primordial – adj.</vt:lpstr>
      <vt:lpstr>irony - noun</vt:lpstr>
      <vt:lpstr>Affixes</vt:lpstr>
    </vt:vector>
  </TitlesOfParts>
  <Company>Park Hill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lucid – adj.</dc:title>
  <dc:creator>bishopc</dc:creator>
  <cp:lastModifiedBy>sayreh</cp:lastModifiedBy>
  <cp:revision>5</cp:revision>
  <dcterms:created xsi:type="dcterms:W3CDTF">2010-04-28T15:38:58Z</dcterms:created>
  <dcterms:modified xsi:type="dcterms:W3CDTF">2012-02-17T18:10:43Z</dcterms:modified>
</cp:coreProperties>
</file>