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469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r">
              <a:defRPr sz="1200"/>
            </a:lvl1pPr>
          </a:lstStyle>
          <a:p>
            <a:fld id="{07DD32B7-FFD9-4710-B2F7-1FAFAC14E96C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805841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r">
              <a:defRPr sz="1200"/>
            </a:lvl1pPr>
          </a:lstStyle>
          <a:p>
            <a:fld id="{53A1347E-69B7-4252-8B5A-7E8B62F75F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57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B8B5-5577-431E-8E4C-F3C97361FD77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6AAD-A768-4EA4-B0EA-E0F85EAB20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B8B5-5577-431E-8E4C-F3C97361FD77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6AAD-A768-4EA4-B0EA-E0F85EAB20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B8B5-5577-431E-8E4C-F3C97361FD77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6AAD-A768-4EA4-B0EA-E0F85EAB20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B8B5-5577-431E-8E4C-F3C97361FD77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6AAD-A768-4EA4-B0EA-E0F85EAB20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B8B5-5577-431E-8E4C-F3C97361FD77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6AAD-A768-4EA4-B0EA-E0F85EAB20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B8B5-5577-431E-8E4C-F3C97361FD77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6AAD-A768-4EA4-B0EA-E0F85EAB20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B8B5-5577-431E-8E4C-F3C97361FD77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6AAD-A768-4EA4-B0EA-E0F85EAB20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B8B5-5577-431E-8E4C-F3C97361FD77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6AAD-A768-4EA4-B0EA-E0F85EAB20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B8B5-5577-431E-8E4C-F3C97361FD77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6AAD-A768-4EA4-B0EA-E0F85EAB20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B8B5-5577-431E-8E4C-F3C97361FD77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6AAD-A768-4EA4-B0EA-E0F85EAB20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B8B5-5577-431E-8E4C-F3C97361FD77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66AAD-A768-4EA4-B0EA-E0F85EAB20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6B8B5-5577-431E-8E4C-F3C97361FD77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66AAD-A768-4EA4-B0EA-E0F85EAB20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dirty="0"/>
              <a:t>v</a:t>
            </a:r>
            <a:r>
              <a:rPr lang="en-US" sz="9600" b="1" dirty="0" smtClean="0"/>
              <a:t>irulent – adj.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133600"/>
            <a:ext cx="6400800" cy="25146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7200" u="sng" dirty="0" smtClean="0">
                <a:solidFill>
                  <a:srgbClr val="FF0000"/>
                </a:solidFill>
              </a:rPr>
              <a:t>Definition</a:t>
            </a:r>
            <a:r>
              <a:rPr lang="en-US" sz="7200" dirty="0" smtClean="0">
                <a:solidFill>
                  <a:srgbClr val="FF0000"/>
                </a:solidFill>
              </a:rPr>
              <a:t>: Extremely poisonous; hateful</a:t>
            </a:r>
          </a:p>
          <a:p>
            <a:pPr algn="l"/>
            <a:r>
              <a:rPr lang="en-US" sz="7200" u="sng" dirty="0" smtClean="0">
                <a:solidFill>
                  <a:srgbClr val="FF0000"/>
                </a:solidFill>
              </a:rPr>
              <a:t>Example</a:t>
            </a:r>
            <a:r>
              <a:rPr lang="en-US" sz="7200" dirty="0" smtClean="0">
                <a:solidFill>
                  <a:srgbClr val="FF0000"/>
                </a:solidFill>
              </a:rPr>
              <a:t>:  The venom of the copperhead is virulent and can kill you within a few minutes.</a:t>
            </a:r>
          </a:p>
          <a:p>
            <a:pPr algn="l"/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Contemptuous  - adj. 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Definition</a:t>
            </a:r>
            <a:r>
              <a:rPr lang="en-US" dirty="0" smtClean="0"/>
              <a:t>: </a:t>
            </a:r>
            <a:r>
              <a:rPr lang="en-US" dirty="0" smtClean="0"/>
              <a:t>Disrespectful; </a:t>
            </a:r>
            <a:r>
              <a:rPr lang="en-US" dirty="0" smtClean="0"/>
              <a:t>regarding someone or something as inferior.</a:t>
            </a:r>
          </a:p>
          <a:p>
            <a:pPr marL="0" indent="0">
              <a:buNone/>
            </a:pPr>
            <a:r>
              <a:rPr lang="en-US" u="sng" dirty="0" smtClean="0"/>
              <a:t>Example</a:t>
            </a:r>
            <a:r>
              <a:rPr lang="en-US" dirty="0" smtClean="0"/>
              <a:t>:  Sadly, in our country’s history, white people were contemptuous toward black people and wouldn’t allow them the same rights and privileges.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>
                <a:solidFill>
                  <a:srgbClr val="7030A0"/>
                </a:solidFill>
              </a:rPr>
              <a:t>e</a:t>
            </a:r>
            <a:r>
              <a:rPr lang="en-US" sz="9600" b="1" dirty="0" smtClean="0">
                <a:solidFill>
                  <a:srgbClr val="7030A0"/>
                </a:solidFill>
              </a:rPr>
              <a:t>nigma - noun</a:t>
            </a:r>
            <a:endParaRPr lang="en-US" sz="9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6000" b="1" u="sng" dirty="0" smtClean="0">
                <a:solidFill>
                  <a:srgbClr val="00B050"/>
                </a:solidFill>
              </a:rPr>
              <a:t>Definition</a:t>
            </a:r>
            <a:r>
              <a:rPr lang="en-US" sz="6000" b="1" dirty="0" smtClean="0">
                <a:solidFill>
                  <a:srgbClr val="00B050"/>
                </a:solidFill>
              </a:rPr>
              <a:t>: A mystery; a puzzling or inexplicable occurrence or situation.</a:t>
            </a:r>
          </a:p>
          <a:p>
            <a:pPr marL="0" indent="0">
              <a:buNone/>
            </a:pPr>
            <a:r>
              <a:rPr lang="en-US" sz="6000" b="1" u="sng" dirty="0" smtClean="0">
                <a:solidFill>
                  <a:srgbClr val="00B050"/>
                </a:solidFill>
              </a:rPr>
              <a:t>Example:  </a:t>
            </a:r>
            <a:r>
              <a:rPr lang="en-US" sz="6000" b="1" dirty="0" smtClean="0">
                <a:solidFill>
                  <a:srgbClr val="00B050"/>
                </a:solidFill>
              </a:rPr>
              <a:t>Even though I once was a teenager, they are enigmas to me now; I sometimes cannot understand what goes through their minds.</a:t>
            </a:r>
            <a:endParaRPr lang="en-US" sz="6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>
                <a:solidFill>
                  <a:srgbClr val="FF0000"/>
                </a:solidFill>
              </a:rPr>
              <a:t>l</a:t>
            </a:r>
            <a:r>
              <a:rPr lang="en-US" sz="8800" b="1" dirty="0" smtClean="0">
                <a:solidFill>
                  <a:srgbClr val="FF0000"/>
                </a:solidFill>
              </a:rPr>
              <a:t>abyrinth - noun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Definition: Complicated; perplexing; a maze</a:t>
            </a:r>
          </a:p>
          <a:p>
            <a:pPr marL="0" indent="0">
              <a:buNone/>
            </a:pPr>
            <a:r>
              <a:rPr lang="en-US" sz="3600" dirty="0" smtClean="0"/>
              <a:t>Example:  We got lost in the haunted house; it was a complex labyrinth.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>
                <a:solidFill>
                  <a:srgbClr val="C00000"/>
                </a:solidFill>
              </a:rPr>
              <a:t>a</a:t>
            </a:r>
            <a:r>
              <a:rPr lang="en-US" sz="9600" b="1" dirty="0" smtClean="0">
                <a:solidFill>
                  <a:srgbClr val="C00000"/>
                </a:solidFill>
              </a:rPr>
              <a:t>nalogy - noun</a:t>
            </a:r>
            <a:endParaRPr lang="en-US" sz="9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7200" dirty="0"/>
              <a:t>l</a:t>
            </a:r>
            <a:r>
              <a:rPr lang="en-US" sz="7200" dirty="0" smtClean="0"/>
              <a:t>ikeness of one thing to another, similarity </a:t>
            </a:r>
          </a:p>
          <a:p>
            <a:pPr marL="0" indent="0">
              <a:buNone/>
            </a:pPr>
            <a:r>
              <a:rPr lang="en-US" sz="7200" smtClean="0"/>
              <a:t>Example: Graceful </a:t>
            </a:r>
            <a:r>
              <a:rPr lang="en-US" sz="7200" dirty="0" smtClean="0"/>
              <a:t>is to clumsy as late is to early.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Affixes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133600"/>
            <a:ext cx="6400800" cy="41148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3400" dirty="0" smtClean="0"/>
              <a:t>Prefix:  post</a:t>
            </a:r>
          </a:p>
          <a:p>
            <a:pPr algn="l"/>
            <a:r>
              <a:rPr lang="en-US" sz="3400" dirty="0" smtClean="0"/>
              <a:t>Definition:  behind, after, later, subsequent to</a:t>
            </a:r>
          </a:p>
          <a:p>
            <a:pPr algn="l"/>
            <a:r>
              <a:rPr lang="en-US" sz="3400" dirty="0" smtClean="0"/>
              <a:t>Examples: postscript, postgraduate, postoperative</a:t>
            </a:r>
          </a:p>
          <a:p>
            <a:pPr algn="l"/>
            <a:endParaRPr lang="en-US" sz="3400" dirty="0"/>
          </a:p>
          <a:p>
            <a:pPr algn="l"/>
            <a:r>
              <a:rPr lang="en-US" sz="3400" dirty="0" smtClean="0"/>
              <a:t>Suffix: -en</a:t>
            </a:r>
          </a:p>
          <a:p>
            <a:pPr algn="l"/>
            <a:r>
              <a:rPr lang="en-US" sz="3400" dirty="0" smtClean="0"/>
              <a:t>Definition: </a:t>
            </a:r>
            <a:r>
              <a:rPr lang="en-US" sz="3400" dirty="0"/>
              <a:t>cause to </a:t>
            </a:r>
            <a:r>
              <a:rPr lang="en-US" sz="3400" dirty="0" smtClean="0"/>
              <a:t>be, become, cause </a:t>
            </a:r>
            <a:r>
              <a:rPr lang="en-US" sz="3400" dirty="0"/>
              <a:t>to </a:t>
            </a:r>
            <a:r>
              <a:rPr lang="en-US" sz="3400" dirty="0" smtClean="0"/>
              <a:t>have</a:t>
            </a:r>
            <a:r>
              <a:rPr lang="en-US" sz="3400" dirty="0"/>
              <a:t> </a:t>
            </a:r>
            <a:r>
              <a:rPr lang="en-US" sz="3400" dirty="0" smtClean="0"/>
              <a:t>(forms verbs); of, made of, resembling (forms adjectives) </a:t>
            </a:r>
          </a:p>
          <a:p>
            <a:pPr algn="l"/>
            <a:r>
              <a:rPr lang="en-US" sz="3400" dirty="0" smtClean="0"/>
              <a:t>Examples:</a:t>
            </a:r>
            <a:r>
              <a:rPr lang="en-US" sz="3400" i="1" dirty="0"/>
              <a:t> </a:t>
            </a:r>
            <a:r>
              <a:rPr lang="en-US" sz="3400" dirty="0" smtClean="0"/>
              <a:t>blacken, heighten (verbs); ashen, earthen, wooden (adjectives)</a:t>
            </a:r>
            <a:endParaRPr lang="en-US" sz="34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03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</TotalTime>
  <Words>228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virulent – adj.</vt:lpstr>
      <vt:lpstr>Contemptuous  - adj. </vt:lpstr>
      <vt:lpstr>enigma - noun</vt:lpstr>
      <vt:lpstr>labyrinth - noun</vt:lpstr>
      <vt:lpstr>analogy - noun</vt:lpstr>
      <vt:lpstr>Affixes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virulent – adj.</dc:title>
  <dc:creator>bishopc</dc:creator>
  <cp:lastModifiedBy>sayreh</cp:lastModifiedBy>
  <cp:revision>8</cp:revision>
  <dcterms:created xsi:type="dcterms:W3CDTF">2010-04-22T15:25:58Z</dcterms:created>
  <dcterms:modified xsi:type="dcterms:W3CDTF">2012-04-16T20:55:55Z</dcterms:modified>
</cp:coreProperties>
</file>