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1D8D48-2FB0-4767-A525-FF15F0CAE24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7D71B6-40AB-4CBF-9C26-B3AAD6159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49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D1DC25-DFDC-4A4C-A6B8-5FC27A72F482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1EF0DC-3511-4D41-8A57-6C8CF7D219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loquacious – adj.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3172968"/>
          </a:xfrm>
        </p:spPr>
        <p:txBody>
          <a:bodyPr>
            <a:noAutofit/>
          </a:bodyPr>
          <a:lstStyle/>
          <a:p>
            <a:pPr algn="l"/>
            <a:r>
              <a:rPr lang="en-US" sz="2800" u="sng" dirty="0" smtClean="0">
                <a:solidFill>
                  <a:srgbClr val="FF0000"/>
                </a:solidFill>
              </a:rPr>
              <a:t>Definition</a:t>
            </a:r>
            <a:r>
              <a:rPr lang="en-US" sz="2800" dirty="0" smtClean="0">
                <a:solidFill>
                  <a:srgbClr val="FF0000"/>
                </a:solidFill>
              </a:rPr>
              <a:t>: Talkative; chattering; garrulous</a:t>
            </a:r>
          </a:p>
          <a:p>
            <a:pPr algn="l"/>
            <a:r>
              <a:rPr lang="en-US" sz="2800" u="sng" dirty="0" smtClean="0">
                <a:solidFill>
                  <a:srgbClr val="FF0000"/>
                </a:solidFill>
              </a:rPr>
              <a:t>Example</a:t>
            </a:r>
            <a:r>
              <a:rPr lang="en-US" sz="2800" dirty="0" smtClean="0">
                <a:solidFill>
                  <a:srgbClr val="FF0000"/>
                </a:solidFill>
              </a:rPr>
              <a:t>:  The loquacious class typically lost a minute of passing time each day because they wouldn’t be quiet during the lesson.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7030A0"/>
                </a:solidFill>
              </a:rPr>
              <a:t>maudlin – adj.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6168"/>
          </a:xfrm>
        </p:spPr>
        <p:txBody>
          <a:bodyPr>
            <a:noAutofit/>
          </a:bodyPr>
          <a:lstStyle/>
          <a:p>
            <a:pPr algn="l"/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effusively or tearfully sentimental; emotional</a:t>
            </a:r>
          </a:p>
          <a:p>
            <a:pPr algn="l"/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Example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My husband refuses to watch maudlin movies with me because he hates to see me cry.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/>
                </a:solidFill>
              </a:rPr>
              <a:t>farcical – adj.</a:t>
            </a:r>
            <a:endParaRPr lang="en-US" sz="9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Autofit/>
          </a:bodyPr>
          <a:lstStyle/>
          <a:p>
            <a:pPr algn="l"/>
            <a:r>
              <a:rPr lang="en-US" sz="2800" u="sng" dirty="0" smtClean="0">
                <a:solidFill>
                  <a:schemeClr val="accent4"/>
                </a:solidFill>
              </a:rPr>
              <a:t>Definition</a:t>
            </a:r>
            <a:r>
              <a:rPr lang="en-US" sz="2800" dirty="0" smtClean="0">
                <a:solidFill>
                  <a:schemeClr val="accent4"/>
                </a:solidFill>
              </a:rPr>
              <a:t>: ludicrous; absurd</a:t>
            </a:r>
          </a:p>
          <a:p>
            <a:pPr algn="l"/>
            <a:r>
              <a:rPr lang="en-US" sz="2800" u="sng" dirty="0" smtClean="0">
                <a:solidFill>
                  <a:schemeClr val="accent4"/>
                </a:solidFill>
              </a:rPr>
              <a:t>Example</a:t>
            </a:r>
            <a:r>
              <a:rPr lang="en-US" sz="2800" dirty="0" smtClean="0">
                <a:solidFill>
                  <a:schemeClr val="accent4"/>
                </a:solidFill>
              </a:rPr>
              <a:t>: Even though they are sometimes funny, most skits on Saturday Night </a:t>
            </a:r>
            <a:r>
              <a:rPr lang="en-US" sz="2800" dirty="0" smtClean="0">
                <a:solidFill>
                  <a:schemeClr val="accent4"/>
                </a:solidFill>
              </a:rPr>
              <a:t>Live </a:t>
            </a:r>
            <a:r>
              <a:rPr lang="en-US" sz="2800" dirty="0" smtClean="0">
                <a:solidFill>
                  <a:schemeClr val="accent4"/>
                </a:solidFill>
              </a:rPr>
              <a:t>are farcical because of how over the top they are.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vibrant – adj.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u="sng" dirty="0" smtClean="0">
                <a:solidFill>
                  <a:srgbClr val="00B0F0"/>
                </a:solidFill>
              </a:rPr>
              <a:t>Definition</a:t>
            </a:r>
            <a:r>
              <a:rPr lang="en-US" sz="3200" dirty="0" smtClean="0">
                <a:solidFill>
                  <a:srgbClr val="00B0F0"/>
                </a:solidFill>
              </a:rPr>
              <a:t>: Vigorous; lively; energetic</a:t>
            </a:r>
          </a:p>
          <a:p>
            <a:pPr algn="l"/>
            <a:r>
              <a:rPr lang="en-US" sz="3200" u="sng" dirty="0" smtClean="0">
                <a:solidFill>
                  <a:srgbClr val="00B0F0"/>
                </a:solidFill>
              </a:rPr>
              <a:t>Example</a:t>
            </a:r>
            <a:r>
              <a:rPr lang="en-US" sz="3200" dirty="0" smtClean="0">
                <a:solidFill>
                  <a:srgbClr val="00B0F0"/>
                </a:solidFill>
              </a:rPr>
              <a:t>:  The girl’s vibrant personality attracted many people to 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soliloquy - noun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772400" cy="914400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>
                <a:solidFill>
                  <a:srgbClr val="002060"/>
                </a:solidFill>
              </a:rPr>
              <a:t>Definition</a:t>
            </a:r>
            <a:r>
              <a:rPr lang="en-US" sz="3200" dirty="0" smtClean="0">
                <a:solidFill>
                  <a:srgbClr val="002060"/>
                </a:solidFill>
              </a:rPr>
              <a:t>: </a:t>
            </a:r>
            <a:r>
              <a:rPr lang="en-US" sz="2800" dirty="0" smtClean="0">
                <a:solidFill>
                  <a:srgbClr val="002060"/>
                </a:solidFill>
              </a:rPr>
              <a:t>The act of speaking to oneself</a:t>
            </a:r>
          </a:p>
          <a:p>
            <a:pPr algn="l"/>
            <a:r>
              <a:rPr lang="en-US" sz="2800" u="sng" dirty="0" smtClean="0">
                <a:solidFill>
                  <a:srgbClr val="002060"/>
                </a:solidFill>
              </a:rPr>
              <a:t>Example</a:t>
            </a:r>
            <a:r>
              <a:rPr lang="en-US" sz="2800" dirty="0" smtClean="0">
                <a:solidFill>
                  <a:srgbClr val="002060"/>
                </a:solidFill>
              </a:rPr>
              <a:t>: 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My daily soliloquy consists of reminders of all that I need to get done.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39568"/>
          </a:xfrm>
        </p:spPr>
        <p:txBody>
          <a:bodyPr/>
          <a:lstStyle/>
          <a:p>
            <a:pPr algn="l"/>
            <a:r>
              <a:rPr lang="en-US" dirty="0" smtClean="0"/>
              <a:t>Prefix:  super</a:t>
            </a:r>
          </a:p>
          <a:p>
            <a:pPr algn="l"/>
            <a:r>
              <a:rPr lang="en-US" dirty="0" smtClean="0"/>
              <a:t>Definition:  above, beyond, in addition, to an especially high degree</a:t>
            </a:r>
          </a:p>
          <a:p>
            <a:pPr algn="l"/>
            <a:r>
              <a:rPr lang="en-US" dirty="0" smtClean="0"/>
              <a:t>Examples:  superstar, superhuman, supercritical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 -</a:t>
            </a:r>
            <a:r>
              <a:rPr lang="en-US" dirty="0" err="1" smtClean="0"/>
              <a:t>ance</a:t>
            </a:r>
            <a:r>
              <a:rPr lang="en-US" dirty="0" smtClean="0"/>
              <a:t>, -</a:t>
            </a:r>
            <a:r>
              <a:rPr lang="en-US" dirty="0" err="1" smtClean="0"/>
              <a:t>ence</a:t>
            </a:r>
            <a:endParaRPr lang="en-US" dirty="0" smtClean="0"/>
          </a:p>
          <a:p>
            <a:pPr algn="l"/>
            <a:r>
              <a:rPr lang="en-US" dirty="0" smtClean="0"/>
              <a:t>Definition:  action, state, condition, or quality</a:t>
            </a:r>
          </a:p>
          <a:p>
            <a:pPr algn="l"/>
            <a:r>
              <a:rPr lang="en-US" dirty="0" smtClean="0"/>
              <a:t>Examples:  dependence, patience, resemblance</a:t>
            </a:r>
            <a:r>
              <a:rPr lang="en-US" smtClean="0"/>
              <a:t>, brilliance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502</TotalTime>
  <Words>203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loquacious – adj.</vt:lpstr>
      <vt:lpstr>maudlin – adj.</vt:lpstr>
      <vt:lpstr>farcical – adj.</vt:lpstr>
      <vt:lpstr>vibrant – adj.</vt:lpstr>
      <vt:lpstr>soliloquy -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Loquacious – adj.</dc:title>
  <dc:creator>bishopc</dc:creator>
  <cp:lastModifiedBy>sayreh</cp:lastModifiedBy>
  <cp:revision>10</cp:revision>
  <dcterms:created xsi:type="dcterms:W3CDTF">2010-04-12T19:02:25Z</dcterms:created>
  <dcterms:modified xsi:type="dcterms:W3CDTF">2012-04-09T14:45:10Z</dcterms:modified>
</cp:coreProperties>
</file>