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65" tIns="46583" rIns="93165" bIns="4658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5" tIns="46583" rIns="93165" bIns="46583" rtlCol="0"/>
          <a:lstStyle>
            <a:lvl1pPr algn="r">
              <a:defRPr sz="1200"/>
            </a:lvl1pPr>
          </a:lstStyle>
          <a:p>
            <a:fld id="{8CB1B7C7-540D-485F-BC57-441882D66427}" type="datetimeFigureOut">
              <a:rPr lang="en-US" smtClean="0"/>
              <a:pPr/>
              <a:t>4/3/2012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65" tIns="46583" rIns="93165" bIns="4658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5" tIns="46583" rIns="93165" bIns="46583" rtlCol="0" anchor="b"/>
          <a:lstStyle>
            <a:lvl1pPr algn="r">
              <a:defRPr sz="1200"/>
            </a:lvl1pPr>
          </a:lstStyle>
          <a:p>
            <a:fld id="{7F2197C7-D3B3-4A47-9C78-4D50C78047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8820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32E179-F0FE-49C6-9069-6FAED34E6A81}" type="datetimeFigureOut">
              <a:rPr lang="en-US" smtClean="0"/>
              <a:pPr/>
              <a:t>4/3/2012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D6C304-C587-4478-9FAE-B6998C425D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32E179-F0FE-49C6-9069-6FAED34E6A81}" type="datetimeFigureOut">
              <a:rPr lang="en-US" smtClean="0"/>
              <a:pPr/>
              <a:t>4/3/2012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D6C304-C587-4478-9FAE-B6998C425D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32E179-F0FE-49C6-9069-6FAED34E6A81}" type="datetimeFigureOut">
              <a:rPr lang="en-US" smtClean="0"/>
              <a:pPr/>
              <a:t>4/3/2012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D6C304-C587-4478-9FAE-B6998C425D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32E179-F0FE-49C6-9069-6FAED34E6A81}" type="datetimeFigureOut">
              <a:rPr lang="en-US" smtClean="0"/>
              <a:pPr/>
              <a:t>4/3/2012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D6C304-C587-4478-9FAE-B6998C425D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32E179-F0FE-49C6-9069-6FAED34E6A81}" type="datetimeFigureOut">
              <a:rPr lang="en-US" smtClean="0"/>
              <a:pPr/>
              <a:t>4/3/2012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D6C304-C587-4478-9FAE-B6998C425D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32E179-F0FE-49C6-9069-6FAED34E6A81}" type="datetimeFigureOut">
              <a:rPr lang="en-US" smtClean="0"/>
              <a:pPr/>
              <a:t>4/3/2012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D6C304-C587-4478-9FAE-B6998C425D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32E179-F0FE-49C6-9069-6FAED34E6A81}" type="datetimeFigureOut">
              <a:rPr lang="en-US" smtClean="0"/>
              <a:pPr/>
              <a:t>4/3/2012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D6C304-C587-4478-9FAE-B6998C425D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32E179-F0FE-49C6-9069-6FAED34E6A81}" type="datetimeFigureOut">
              <a:rPr lang="en-US" smtClean="0"/>
              <a:pPr/>
              <a:t>4/3/2012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D6C304-C587-4478-9FAE-B6998C425D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32E179-F0FE-49C6-9069-6FAED34E6A81}" type="datetimeFigureOut">
              <a:rPr lang="en-US" smtClean="0"/>
              <a:pPr/>
              <a:t>4/3/2012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D6C304-C587-4478-9FAE-B6998C425D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32E179-F0FE-49C6-9069-6FAED34E6A81}" type="datetimeFigureOut">
              <a:rPr lang="en-US" smtClean="0"/>
              <a:pPr/>
              <a:t>4/3/2012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D6C304-C587-4478-9FAE-B6998C425D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32E179-F0FE-49C6-9069-6FAED34E6A81}" type="datetimeFigureOut">
              <a:rPr lang="en-US" smtClean="0"/>
              <a:pPr/>
              <a:t>4/3/2012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D6C304-C587-4478-9FAE-B6998C425D2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D32E179-F0FE-49C6-9069-6FAED34E6A81}" type="datetimeFigureOut">
              <a:rPr lang="en-US" smtClean="0"/>
              <a:pPr/>
              <a:t>4/3/2012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6D6C304-C587-4478-9FAE-B6998C425D2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800" dirty="0" smtClean="0"/>
              <a:t>pious – adj.</a:t>
            </a:r>
            <a:endParaRPr lang="en-US" sz="8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2868168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solidFill>
                  <a:srgbClr val="FF0000"/>
                </a:solidFill>
              </a:rPr>
              <a:t>Definition: Devoutly religious</a:t>
            </a:r>
          </a:p>
          <a:p>
            <a:pPr algn="l"/>
            <a:r>
              <a:rPr lang="en-US" sz="3200" dirty="0" smtClean="0">
                <a:solidFill>
                  <a:srgbClr val="FF0000"/>
                </a:solidFill>
              </a:rPr>
              <a:t>Example: Nuns are pious and pledge their lives to God and the church.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752600"/>
            <a:ext cx="7772400" cy="1828800"/>
          </a:xfrm>
        </p:spPr>
        <p:txBody>
          <a:bodyPr>
            <a:noAutofit/>
          </a:bodyPr>
          <a:lstStyle/>
          <a:p>
            <a:r>
              <a:rPr lang="en-US" sz="7200" dirty="0" smtClean="0">
                <a:solidFill>
                  <a:schemeClr val="accent3">
                    <a:lumMod val="75000"/>
                  </a:schemeClr>
                </a:solidFill>
              </a:rPr>
              <a:t>Sanctimonious – adj.</a:t>
            </a:r>
            <a:endParaRPr lang="en-US" sz="72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3962400"/>
            <a:ext cx="7772400" cy="3096768"/>
          </a:xfrm>
        </p:spPr>
        <p:txBody>
          <a:bodyPr>
            <a:normAutofit fontScale="62500" lnSpcReduction="20000"/>
          </a:bodyPr>
          <a:lstStyle/>
          <a:p>
            <a:pPr algn="l"/>
            <a:r>
              <a:rPr lang="en-US" sz="5400" dirty="0" smtClean="0">
                <a:solidFill>
                  <a:srgbClr val="FF0000"/>
                </a:solidFill>
              </a:rPr>
              <a:t>Definition: Making a hypocritical show of religious devotion</a:t>
            </a:r>
          </a:p>
          <a:p>
            <a:pPr algn="l"/>
            <a:r>
              <a:rPr lang="en-US" sz="5400" dirty="0" smtClean="0">
                <a:solidFill>
                  <a:srgbClr val="FF0000"/>
                </a:solidFill>
              </a:rPr>
              <a:t>Example:  </a:t>
            </a:r>
            <a:r>
              <a:rPr lang="en-US" sz="5400" dirty="0" smtClean="0">
                <a:solidFill>
                  <a:srgbClr val="FF0000"/>
                </a:solidFill>
              </a:rPr>
              <a:t>The sanctimonious preacher warned </a:t>
            </a:r>
            <a:r>
              <a:rPr lang="en-US" sz="5400" dirty="0" smtClean="0">
                <a:solidFill>
                  <a:srgbClr val="FF0000"/>
                </a:solidFill>
              </a:rPr>
              <a:t>against the evils of sin when he himself was having an affair.</a:t>
            </a:r>
            <a:endParaRPr lang="en-US" sz="5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10700" dirty="0" smtClean="0">
                <a:solidFill>
                  <a:schemeClr val="tx1"/>
                </a:solidFill>
              </a:rPr>
              <a:t>diverse – adj</a:t>
            </a:r>
            <a:r>
              <a:rPr lang="en-US" sz="8000" dirty="0" smtClean="0">
                <a:solidFill>
                  <a:schemeClr val="tx1"/>
                </a:solidFill>
              </a:rPr>
              <a:t>.</a:t>
            </a:r>
            <a:endParaRPr lang="en-US" sz="80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2487168"/>
          </a:xfrm>
        </p:spPr>
        <p:txBody>
          <a:bodyPr>
            <a:normAutofit fontScale="55000" lnSpcReduction="20000"/>
          </a:bodyPr>
          <a:lstStyle/>
          <a:p>
            <a:pPr algn="l"/>
            <a:r>
              <a:rPr lang="en-US" sz="6000" u="sng" dirty="0" smtClean="0">
                <a:solidFill>
                  <a:srgbClr val="00B0F0"/>
                </a:solidFill>
              </a:rPr>
              <a:t>Definition</a:t>
            </a:r>
            <a:r>
              <a:rPr lang="en-US" sz="6000" dirty="0" smtClean="0">
                <a:solidFill>
                  <a:srgbClr val="00B0F0"/>
                </a:solidFill>
              </a:rPr>
              <a:t>:  Differing from one another; varied</a:t>
            </a:r>
          </a:p>
          <a:p>
            <a:pPr algn="l"/>
            <a:r>
              <a:rPr lang="en-US" sz="6000" u="sng" dirty="0" smtClean="0">
                <a:solidFill>
                  <a:srgbClr val="00B0F0"/>
                </a:solidFill>
              </a:rPr>
              <a:t>Example</a:t>
            </a:r>
            <a:r>
              <a:rPr lang="en-US" sz="6000" dirty="0" smtClean="0">
                <a:solidFill>
                  <a:srgbClr val="00B0F0"/>
                </a:solidFill>
              </a:rPr>
              <a:t>:  People in the US are very diverse – we have citizens from many different countries and backgrounds.</a:t>
            </a:r>
            <a:endParaRPr lang="en-US" sz="60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8000" dirty="0" smtClean="0"/>
              <a:t>desiccate - verb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2258568"/>
          </a:xfrm>
        </p:spPr>
        <p:txBody>
          <a:bodyPr>
            <a:normAutofit fontScale="47500" lnSpcReduction="20000"/>
          </a:bodyPr>
          <a:lstStyle/>
          <a:p>
            <a:pPr algn="l"/>
            <a:r>
              <a:rPr lang="en-US" sz="7200" dirty="0" smtClean="0">
                <a:solidFill>
                  <a:schemeClr val="tx1"/>
                </a:solidFill>
              </a:rPr>
              <a:t>Definition: To make dry, dull, or lifeless</a:t>
            </a:r>
          </a:p>
          <a:p>
            <a:pPr algn="l"/>
            <a:r>
              <a:rPr lang="en-US" sz="7200" dirty="0" smtClean="0">
                <a:solidFill>
                  <a:schemeClr val="tx1"/>
                </a:solidFill>
              </a:rPr>
              <a:t>Example: Plants need a lot of moisture, </a:t>
            </a:r>
            <a:r>
              <a:rPr lang="en-US" sz="7200" dirty="0" smtClean="0">
                <a:solidFill>
                  <a:schemeClr val="tx1"/>
                </a:solidFill>
              </a:rPr>
              <a:t>and </a:t>
            </a:r>
            <a:r>
              <a:rPr lang="en-US" sz="7200" dirty="0" smtClean="0">
                <a:solidFill>
                  <a:schemeClr val="tx1"/>
                </a:solidFill>
              </a:rPr>
              <a:t>extremely </a:t>
            </a:r>
            <a:r>
              <a:rPr lang="en-US" sz="7200" dirty="0" smtClean="0">
                <a:solidFill>
                  <a:schemeClr val="tx1"/>
                </a:solidFill>
              </a:rPr>
              <a:t>hot weather can desiccate them.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8800" dirty="0" smtClean="0">
                <a:solidFill>
                  <a:srgbClr val="7030A0"/>
                </a:solidFill>
              </a:rPr>
              <a:t>acronym - noun</a:t>
            </a:r>
            <a:endParaRPr lang="en-US" sz="8800" dirty="0">
              <a:solidFill>
                <a:srgbClr val="7030A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2563368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a word formed </a:t>
            </a:r>
            <a:r>
              <a:rPr lang="en-US" sz="3600" smtClean="0">
                <a:solidFill>
                  <a:srgbClr val="FF0000"/>
                </a:solidFill>
              </a:rPr>
              <a:t>from </a:t>
            </a:r>
            <a:r>
              <a:rPr lang="en-US" sz="3600" smtClean="0">
                <a:solidFill>
                  <a:srgbClr val="FF0000"/>
                </a:solidFill>
              </a:rPr>
              <a:t>the first </a:t>
            </a:r>
            <a:r>
              <a:rPr lang="en-US" sz="3600" dirty="0" smtClean="0">
                <a:solidFill>
                  <a:srgbClr val="FF0000"/>
                </a:solidFill>
              </a:rPr>
              <a:t>letters or groups of letters of words in a set phrase.</a:t>
            </a:r>
          </a:p>
          <a:p>
            <a:r>
              <a:rPr lang="en-US" sz="3600" dirty="0" smtClean="0">
                <a:solidFill>
                  <a:srgbClr val="0070C0"/>
                </a:solidFill>
              </a:rPr>
              <a:t>(AWOL = Absent without leave)</a:t>
            </a:r>
            <a:endParaRPr lang="en-US" sz="36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dirty="0" smtClean="0"/>
              <a:t>Affixes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2334768"/>
          </a:xfrm>
        </p:spPr>
        <p:txBody>
          <a:bodyPr/>
          <a:lstStyle/>
          <a:p>
            <a:pPr algn="l"/>
            <a:r>
              <a:rPr lang="en-US" dirty="0" smtClean="0"/>
              <a:t>Prefix:  semi</a:t>
            </a:r>
          </a:p>
          <a:p>
            <a:pPr algn="l"/>
            <a:r>
              <a:rPr lang="en-US" dirty="0" smtClean="0"/>
              <a:t>Definition:  half, partly, somewhat, less than fully</a:t>
            </a:r>
          </a:p>
          <a:p>
            <a:pPr algn="l"/>
            <a:r>
              <a:rPr lang="en-US" dirty="0" smtClean="0"/>
              <a:t>Examples:  semiconscious, semicircle, semiautomatic</a:t>
            </a:r>
          </a:p>
          <a:p>
            <a:pPr algn="l"/>
            <a:endParaRPr lang="en-US" dirty="0"/>
          </a:p>
          <a:p>
            <a:pPr algn="l"/>
            <a:r>
              <a:rPr lang="en-US" dirty="0" smtClean="0"/>
              <a:t>Suffix:  -</a:t>
            </a:r>
            <a:r>
              <a:rPr lang="en-US" dirty="0" err="1" smtClean="0"/>
              <a:t>dom</a:t>
            </a:r>
            <a:endParaRPr lang="en-US" dirty="0" smtClean="0"/>
          </a:p>
          <a:p>
            <a:pPr algn="l"/>
            <a:r>
              <a:rPr lang="en-US" dirty="0" smtClean="0"/>
              <a:t>Definition:  place or state of being</a:t>
            </a:r>
            <a:r>
              <a:rPr lang="en-US" smtClean="0"/>
              <a:t>; forms nouns</a:t>
            </a:r>
            <a:endParaRPr lang="en-US" dirty="0" smtClean="0"/>
          </a:p>
          <a:p>
            <a:pPr algn="l"/>
            <a:r>
              <a:rPr lang="en-US" dirty="0" smtClean="0"/>
              <a:t>Examples:  kingdom, boredom, stardom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66998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100</TotalTime>
  <Words>188</Words>
  <Application>Microsoft Office PowerPoint</Application>
  <PresentationFormat>On-screen Show (4:3)</PresentationFormat>
  <Paragraphs>23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Aspect</vt:lpstr>
      <vt:lpstr>pious – adj.</vt:lpstr>
      <vt:lpstr>Sanctimonious – adj.</vt:lpstr>
      <vt:lpstr>diverse – adj.</vt:lpstr>
      <vt:lpstr>desiccate - verb</vt:lpstr>
      <vt:lpstr>acronym - noun</vt:lpstr>
      <vt:lpstr>Affixes</vt:lpstr>
    </vt:vector>
  </TitlesOfParts>
  <Company>Park Hill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Pious – adj.</dc:title>
  <dc:creator>bishopc</dc:creator>
  <cp:lastModifiedBy>sayreh</cp:lastModifiedBy>
  <cp:revision>8</cp:revision>
  <dcterms:created xsi:type="dcterms:W3CDTF">2010-03-22T18:21:28Z</dcterms:created>
  <dcterms:modified xsi:type="dcterms:W3CDTF">2012-04-03T14:36:47Z</dcterms:modified>
</cp:coreProperties>
</file>