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BFC4E07-9AEE-4C36-A2D0-5A2C8FE88D0D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EEB81B9-79C4-4DDD-8546-21E136F27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3106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BE07-2497-43C2-B746-CA3AD68E74FC}" type="datetimeFigureOut">
              <a:rPr lang="en-US" smtClean="0"/>
              <a:pPr/>
              <a:t>1/25/2013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5A1D05-2EC3-45D0-A2B7-DD05A409FD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BE07-2497-43C2-B746-CA3AD68E74FC}" type="datetimeFigureOut">
              <a:rPr lang="en-US" smtClean="0"/>
              <a:pPr/>
              <a:t>1/25/2013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A1D05-2EC3-45D0-A2B7-DD05A409FD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55A1D05-2EC3-45D0-A2B7-DD05A409FD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BE07-2497-43C2-B746-CA3AD68E74FC}" type="datetimeFigureOut">
              <a:rPr lang="en-US" smtClean="0"/>
              <a:pPr/>
              <a:t>1/25/2013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BE07-2497-43C2-B746-CA3AD68E74FC}" type="datetimeFigureOut">
              <a:rPr lang="en-US" smtClean="0"/>
              <a:pPr/>
              <a:t>1/25/2013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55A1D05-2EC3-45D0-A2B7-DD05A409FD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BE07-2497-43C2-B746-CA3AD68E74FC}" type="datetimeFigureOut">
              <a:rPr lang="en-US" smtClean="0"/>
              <a:pPr/>
              <a:t>1/25/2013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5A1D05-2EC3-45D0-A2B7-DD05A409FD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AC1BE07-2497-43C2-B746-CA3AD68E74FC}" type="datetimeFigureOut">
              <a:rPr lang="en-US" smtClean="0"/>
              <a:pPr/>
              <a:t>1/25/2013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A1D05-2EC3-45D0-A2B7-DD05A409FD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BE07-2497-43C2-B746-CA3AD68E74FC}" type="datetimeFigureOut">
              <a:rPr lang="en-US" smtClean="0"/>
              <a:pPr/>
              <a:t>1/25/2013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55A1D05-2EC3-45D0-A2B7-DD05A409FD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BE07-2497-43C2-B746-CA3AD68E74FC}" type="datetimeFigureOut">
              <a:rPr lang="en-US" smtClean="0"/>
              <a:pPr/>
              <a:t>1/25/2013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55A1D05-2EC3-45D0-A2B7-DD05A409FD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BE07-2497-43C2-B746-CA3AD68E74FC}" type="datetimeFigureOut">
              <a:rPr lang="en-US" smtClean="0"/>
              <a:pPr/>
              <a:t>1/25/2013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5A1D05-2EC3-45D0-A2B7-DD05A409FD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5A1D05-2EC3-45D0-A2B7-DD05A409FD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1BE07-2497-43C2-B746-CA3AD68E74FC}" type="datetimeFigureOut">
              <a:rPr lang="en-US" smtClean="0"/>
              <a:pPr/>
              <a:t>1/25/2013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55A1D05-2EC3-45D0-A2B7-DD05A409FD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AC1BE07-2497-43C2-B746-CA3AD68E74FC}" type="datetimeFigureOut">
              <a:rPr lang="en-US" smtClean="0"/>
              <a:pPr/>
              <a:t>1/25/2013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AC1BE07-2497-43C2-B746-CA3AD68E74FC}" type="datetimeFigureOut">
              <a:rPr lang="en-US" smtClean="0"/>
              <a:pPr/>
              <a:t>1/25/2013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55A1D05-2EC3-45D0-A2B7-DD05A409FD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819400"/>
            <a:ext cx="8229600" cy="17526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sz="3600" dirty="0" smtClean="0"/>
              <a:t>Definition:  Sluggishness; laziness</a:t>
            </a:r>
          </a:p>
          <a:p>
            <a:pPr algn="l"/>
            <a:r>
              <a:rPr lang="en-US" sz="3600" dirty="0" smtClean="0"/>
              <a:t>Example:  Taking cold medication can cause lethargy, so be careful when driving.</a:t>
            </a:r>
          </a:p>
          <a:p>
            <a:pPr algn="l"/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lethargy - noun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-304800"/>
            <a:ext cx="8534400" cy="1600200"/>
          </a:xfrm>
        </p:spPr>
        <p:txBody>
          <a:bodyPr>
            <a:noAutofit/>
          </a:bodyPr>
          <a:lstStyle/>
          <a:p>
            <a:r>
              <a:rPr lang="en-US" sz="7200" dirty="0" smtClean="0"/>
              <a:t>recondite – adj.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251364"/>
            <a:ext cx="8503920" cy="4572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6600" dirty="0" smtClean="0">
                <a:solidFill>
                  <a:srgbClr val="7030A0"/>
                </a:solidFill>
              </a:rPr>
              <a:t>Definition: hard </a:t>
            </a:r>
            <a:r>
              <a:rPr lang="en-US" sz="6600" dirty="0" smtClean="0">
                <a:solidFill>
                  <a:srgbClr val="7030A0"/>
                </a:solidFill>
              </a:rPr>
              <a:t>to </a:t>
            </a:r>
            <a:r>
              <a:rPr lang="en-US" sz="6600" dirty="0" smtClean="0">
                <a:solidFill>
                  <a:srgbClr val="7030A0"/>
                </a:solidFill>
              </a:rPr>
              <a:t>understand; over </a:t>
            </a:r>
            <a:r>
              <a:rPr lang="en-US" sz="6600" dirty="0" smtClean="0">
                <a:solidFill>
                  <a:srgbClr val="7030A0"/>
                </a:solidFill>
              </a:rPr>
              <a:t>one’s </a:t>
            </a:r>
            <a:r>
              <a:rPr lang="en-US" sz="6600" dirty="0" smtClean="0">
                <a:solidFill>
                  <a:srgbClr val="7030A0"/>
                </a:solidFill>
              </a:rPr>
              <a:t>head</a:t>
            </a:r>
          </a:p>
          <a:p>
            <a:pPr marL="0" indent="0">
              <a:buNone/>
            </a:pPr>
            <a:r>
              <a:rPr lang="en-US" sz="6600" dirty="0" smtClean="0">
                <a:solidFill>
                  <a:srgbClr val="7030A0"/>
                </a:solidFill>
              </a:rPr>
              <a:t>Example: Algebra was always recondite to me, so I often had to get extra help.</a:t>
            </a:r>
            <a:endParaRPr lang="en-US" sz="6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295400"/>
          </a:xfrm>
        </p:spPr>
        <p:txBody>
          <a:bodyPr>
            <a:noAutofit/>
          </a:bodyPr>
          <a:lstStyle/>
          <a:p>
            <a:r>
              <a:rPr lang="en-US" sz="7200" dirty="0" smtClean="0"/>
              <a:t>conspicuous - adj.</a:t>
            </a:r>
            <a:r>
              <a:rPr lang="en-US" sz="8000" dirty="0" smtClean="0"/>
              <a:t> 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752600"/>
            <a:ext cx="850392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Definition:  Standing </a:t>
            </a:r>
            <a:r>
              <a:rPr lang="en-US" sz="3600" dirty="0" smtClean="0"/>
              <a:t>out; easily seen or </a:t>
            </a:r>
            <a:r>
              <a:rPr lang="en-US" sz="3600" dirty="0" smtClean="0"/>
              <a:t>noticed; obvious</a:t>
            </a:r>
          </a:p>
          <a:p>
            <a:pPr marL="0" indent="0">
              <a:buNone/>
            </a:pPr>
            <a:r>
              <a:rPr lang="en-US" sz="3600" dirty="0" smtClean="0"/>
              <a:t>Example:  The man in the clown suit was conspicuous in the business meeting.  All the other men were in suits and ties.</a:t>
            </a:r>
            <a:endParaRPr 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43000"/>
          </a:xfrm>
        </p:spPr>
        <p:txBody>
          <a:bodyPr>
            <a:noAutofit/>
          </a:bodyPr>
          <a:lstStyle/>
          <a:p>
            <a:r>
              <a:rPr lang="en-US" sz="8000" dirty="0" smtClean="0"/>
              <a:t>archaic – adj.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Definition;  ancient</a:t>
            </a:r>
            <a:r>
              <a:rPr lang="en-US" sz="4000" dirty="0" smtClean="0">
                <a:solidFill>
                  <a:srgbClr val="FF0000"/>
                </a:solidFill>
              </a:rPr>
              <a:t>; </a:t>
            </a:r>
            <a:r>
              <a:rPr lang="en-US" sz="4000" dirty="0" smtClean="0">
                <a:solidFill>
                  <a:srgbClr val="FF0000"/>
                </a:solidFill>
              </a:rPr>
              <a:t>outdated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Example:  DVD’s will soon be archaic due to advances in technology and multimedia.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theme/moral - noun</a:t>
            </a:r>
            <a:r>
              <a:rPr lang="en-US" sz="7200" dirty="0" smtClean="0"/>
              <a:t> 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>
                <a:solidFill>
                  <a:srgbClr val="FFFF00"/>
                </a:solidFill>
              </a:rPr>
              <a:t>Definition:  The </a:t>
            </a:r>
            <a:r>
              <a:rPr lang="en-US" sz="5400" dirty="0" smtClean="0">
                <a:solidFill>
                  <a:srgbClr val="FFFF00"/>
                </a:solidFill>
              </a:rPr>
              <a:t>author’s central </a:t>
            </a:r>
            <a:r>
              <a:rPr lang="en-US" sz="5400" dirty="0" smtClean="0">
                <a:solidFill>
                  <a:srgbClr val="FFFF00"/>
                </a:solidFill>
              </a:rPr>
              <a:t>message; what the author wants you to learn from a story or passage.</a:t>
            </a:r>
            <a:endParaRPr lang="en-US" sz="5400" dirty="0" smtClean="0">
              <a:solidFill>
                <a:srgbClr val="FFFF00"/>
              </a:solidFill>
            </a:endParaRPr>
          </a:p>
          <a:p>
            <a:endParaRPr lang="en-US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066800" y="2819400"/>
            <a:ext cx="6858000" cy="35814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Prefix: </a:t>
            </a:r>
            <a:r>
              <a:rPr lang="en-US" dirty="0" err="1" smtClean="0"/>
              <a:t>mis</a:t>
            </a:r>
            <a:endParaRPr lang="en-US" dirty="0" smtClean="0"/>
          </a:p>
          <a:p>
            <a:pPr algn="l"/>
            <a:r>
              <a:rPr lang="en-US" dirty="0" smtClean="0"/>
              <a:t>Definition:  ill, wrong, wrongly, incorrectly</a:t>
            </a:r>
          </a:p>
          <a:p>
            <a:pPr algn="l"/>
            <a:r>
              <a:rPr lang="en-US" dirty="0" smtClean="0"/>
              <a:t>Examples: misprint, mistrust, mistrial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Suffix: -</a:t>
            </a:r>
            <a:r>
              <a:rPr lang="en-US" dirty="0" err="1" smtClean="0"/>
              <a:t>ial</a:t>
            </a:r>
            <a:endParaRPr lang="en-US" dirty="0" smtClean="0"/>
          </a:p>
          <a:p>
            <a:pPr algn="l"/>
            <a:r>
              <a:rPr lang="en-US" dirty="0" smtClean="0"/>
              <a:t>Definition: of, relating to, connected with</a:t>
            </a:r>
          </a:p>
          <a:p>
            <a:pPr algn="l"/>
            <a:r>
              <a:rPr lang="en-US" dirty="0" smtClean="0"/>
              <a:t>Examples: colonial, beneficial, confidential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Affixes: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88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45</TotalTime>
  <Words>182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lethargy - noun</vt:lpstr>
      <vt:lpstr>recondite – adj.</vt:lpstr>
      <vt:lpstr>conspicuous - adj. </vt:lpstr>
      <vt:lpstr>archaic – adj.</vt:lpstr>
      <vt:lpstr>theme/moral - noun </vt:lpstr>
      <vt:lpstr>Affixes:</vt:lpstr>
    </vt:vector>
  </TitlesOfParts>
  <Company>Park Hill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lethargy - noun</dc:title>
  <dc:creator>bishopc</dc:creator>
  <cp:lastModifiedBy>sayreh</cp:lastModifiedBy>
  <cp:revision>8</cp:revision>
  <dcterms:created xsi:type="dcterms:W3CDTF">2010-01-25T19:53:43Z</dcterms:created>
  <dcterms:modified xsi:type="dcterms:W3CDTF">2013-01-25T17:53:49Z</dcterms:modified>
</cp:coreProperties>
</file>