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64E508-CF11-4BE6-A534-F7A0E89D2A1E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25C088-36B2-48C0-BC28-5A55327593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29000"/>
          </a:xfrm>
        </p:spPr>
        <p:txBody>
          <a:bodyPr>
            <a:normAutofit fontScale="40000" lnSpcReduction="20000"/>
          </a:bodyPr>
          <a:lstStyle/>
          <a:p>
            <a:r>
              <a:rPr lang="en-US" sz="5800" dirty="0" smtClean="0"/>
              <a:t>A wise person possessing wisdom and calm</a:t>
            </a:r>
            <a:r>
              <a:rPr lang="en-US" sz="6000" dirty="0" smtClean="0"/>
              <a:t>.</a:t>
            </a:r>
          </a:p>
          <a:p>
            <a:pPr algn="l"/>
            <a:endParaRPr lang="en-US" sz="3400" dirty="0" smtClean="0"/>
          </a:p>
          <a:p>
            <a:pPr algn="l"/>
            <a:r>
              <a:rPr lang="en-US" sz="4500" dirty="0" smtClean="0"/>
              <a:t>Examples:  Many people believe that </a:t>
            </a:r>
            <a:r>
              <a:rPr lang="en-US" sz="4500" dirty="0" err="1" smtClean="0"/>
              <a:t>Ghandi</a:t>
            </a:r>
            <a:r>
              <a:rPr lang="en-US" sz="4500" dirty="0" smtClean="0"/>
              <a:t> was a </a:t>
            </a:r>
            <a:r>
              <a:rPr lang="en-US" sz="4500" dirty="0" smtClean="0"/>
              <a:t>sage – he offered wise words and didn’t believe in violence.</a:t>
            </a:r>
            <a:endParaRPr lang="en-US" sz="4500" dirty="0" smtClean="0"/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4400" dirty="0" smtClean="0">
                <a:solidFill>
                  <a:srgbClr val="00B050"/>
                </a:solidFill>
              </a:rPr>
              <a:t>Sagest – adj.  Sagely – adv. </a:t>
            </a:r>
            <a:r>
              <a:rPr lang="en-US" sz="4400" dirty="0" err="1" smtClean="0">
                <a:solidFill>
                  <a:srgbClr val="00B050"/>
                </a:solidFill>
              </a:rPr>
              <a:t>Sageness</a:t>
            </a:r>
            <a:r>
              <a:rPr lang="en-US" sz="4400" dirty="0" smtClean="0">
                <a:solidFill>
                  <a:srgbClr val="00B050"/>
                </a:solidFill>
              </a:rPr>
              <a:t> - noun</a:t>
            </a:r>
          </a:p>
          <a:p>
            <a:endParaRPr lang="en-US" sz="6000" dirty="0" smtClean="0"/>
          </a:p>
          <a:p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en-US" sz="8800" dirty="0" smtClean="0"/>
              <a:t>sage – noun</a:t>
            </a:r>
            <a:br>
              <a:rPr lang="en-US" sz="8800" dirty="0" smtClean="0"/>
            </a:b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vacuous  - adj.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Lacking ideas or intelligence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Example:  The studen</a:t>
            </a:r>
            <a:r>
              <a:rPr lang="en-US" sz="2800" dirty="0" smtClean="0"/>
              <a:t>t’s mind was vacuous, therefore he couldn’t think of a creative project for art class.</a:t>
            </a:r>
            <a:endParaRPr lang="en-US" sz="2800" dirty="0" smtClean="0"/>
          </a:p>
          <a:p>
            <a:endParaRPr lang="en-US" sz="5400" dirty="0" smtClean="0"/>
          </a:p>
          <a:p>
            <a:r>
              <a:rPr lang="en-US" sz="4000" dirty="0" smtClean="0"/>
              <a:t>Vacuously – adv.  </a:t>
            </a:r>
          </a:p>
          <a:p>
            <a:r>
              <a:rPr lang="en-US" sz="4000" dirty="0" err="1" smtClean="0"/>
              <a:t>Vacuousness</a:t>
            </a:r>
            <a:r>
              <a:rPr lang="en-US" sz="4000" dirty="0" smtClean="0"/>
              <a:t> – noun</a:t>
            </a:r>
          </a:p>
          <a:p>
            <a:endParaRPr lang="en-US" sz="4000" dirty="0" smtClean="0">
              <a:solidFill>
                <a:srgbClr val="FFFF00"/>
              </a:solidFill>
            </a:endParaRPr>
          </a:p>
          <a:p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deride - verb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400" dirty="0" smtClean="0"/>
              <a:t>To ridicule; to laugh at in scorn or contempt</a:t>
            </a:r>
            <a:r>
              <a:rPr lang="en-US" sz="5400" dirty="0" smtClean="0"/>
              <a:t>.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2800" dirty="0" smtClean="0"/>
              <a:t>Example:  The girls derided the new student because she didn’t have the nice clothes that they had.</a:t>
            </a:r>
            <a:endParaRPr lang="en-US" sz="28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3600" dirty="0" smtClean="0">
                <a:solidFill>
                  <a:srgbClr val="0070C0"/>
                </a:solidFill>
              </a:rPr>
              <a:t>deridingly – adv.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derider - noun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Autofit/>
          </a:bodyPr>
          <a:lstStyle/>
          <a:p>
            <a:r>
              <a:rPr lang="en-US" sz="8000" dirty="0" smtClean="0"/>
              <a:t>assail - verb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600" dirty="0" smtClean="0"/>
              <a:t>To attack with word or force</a:t>
            </a:r>
            <a:r>
              <a:rPr lang="en-US" sz="6600" dirty="0" smtClean="0"/>
              <a:t>.</a:t>
            </a:r>
          </a:p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3400" dirty="0" smtClean="0"/>
              <a:t>Examples:  </a:t>
            </a:r>
          </a:p>
          <a:p>
            <a:pPr marL="0" indent="0">
              <a:buNone/>
            </a:pPr>
            <a:r>
              <a:rPr lang="en-US" sz="3400" dirty="0" smtClean="0"/>
              <a:t>The presidential candidate assailed his opponent with slanderous allegations.</a:t>
            </a:r>
          </a:p>
          <a:p>
            <a:pPr marL="0" indent="0">
              <a:buNone/>
            </a:pPr>
            <a:r>
              <a:rPr lang="en-US" sz="3400" dirty="0" smtClean="0"/>
              <a:t>The light assailed their eyes after being in the dark cave for three days.</a:t>
            </a:r>
            <a:endParaRPr lang="en-US" sz="3400" dirty="0" smtClean="0"/>
          </a:p>
          <a:p>
            <a:pPr>
              <a:buNone/>
            </a:pPr>
            <a:endParaRPr lang="en-US" sz="3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assailer/assailment – noun</a:t>
            </a: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assailable – adj.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jargon - noun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Specialized vocabulary used within a specific trade, profession, or occupation.</a:t>
            </a:r>
          </a:p>
          <a:p>
            <a:endParaRPr lang="en-US" sz="4800" dirty="0" smtClean="0"/>
          </a:p>
          <a:p>
            <a:r>
              <a:rPr lang="en-US" sz="2600" dirty="0" smtClean="0">
                <a:solidFill>
                  <a:srgbClr val="FF0000"/>
                </a:solidFill>
              </a:rPr>
              <a:t>Skateboarding – </a:t>
            </a:r>
            <a:r>
              <a:rPr lang="en-US" sz="2600" dirty="0" err="1" smtClean="0">
                <a:solidFill>
                  <a:srgbClr val="FF0000"/>
                </a:solidFill>
              </a:rPr>
              <a:t>kickflip</a:t>
            </a:r>
            <a:r>
              <a:rPr lang="en-US" sz="2600" dirty="0" smtClean="0">
                <a:solidFill>
                  <a:srgbClr val="FF0000"/>
                </a:solidFill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</a:rPr>
              <a:t>nollie</a:t>
            </a:r>
            <a:r>
              <a:rPr lang="en-US" sz="2600" dirty="0" smtClean="0">
                <a:solidFill>
                  <a:srgbClr val="FF0000"/>
                </a:solidFill>
              </a:rPr>
              <a:t>, grind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Medical – abscess, gastric, radiology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Computer – download, login, </a:t>
            </a:r>
            <a:r>
              <a:rPr lang="en-US" sz="2600" dirty="0" smtClean="0">
                <a:solidFill>
                  <a:srgbClr val="FF0000"/>
                </a:solidFill>
              </a:rPr>
              <a:t>intranet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School – ISS, OSS, BAV, BIST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29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Prefix:  </a:t>
            </a:r>
            <a:r>
              <a:rPr lang="en-US" dirty="0" err="1" smtClean="0"/>
              <a:t>Therm</a:t>
            </a:r>
            <a:endParaRPr lang="en-US" dirty="0" smtClean="0"/>
          </a:p>
          <a:p>
            <a:pPr algn="l"/>
            <a:r>
              <a:rPr lang="en-US" dirty="0" smtClean="0"/>
              <a:t>Definition: heat</a:t>
            </a:r>
          </a:p>
          <a:p>
            <a:pPr algn="l"/>
            <a:r>
              <a:rPr lang="en-US" dirty="0" smtClean="0"/>
              <a:t>Examples: thermal, thermometer, thermostat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 -less</a:t>
            </a:r>
          </a:p>
          <a:p>
            <a:pPr algn="l"/>
            <a:r>
              <a:rPr lang="en-US" dirty="0" smtClean="0"/>
              <a:t>Definition: without or lacking; changes words to adjectives</a:t>
            </a:r>
          </a:p>
          <a:p>
            <a:pPr algn="l"/>
            <a:r>
              <a:rPr lang="en-US" dirty="0" smtClean="0"/>
              <a:t>Examples: childless, selfless, speechless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244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sage – noun </vt:lpstr>
      <vt:lpstr>vacuous  - adj.</vt:lpstr>
      <vt:lpstr>deride - verb</vt:lpstr>
      <vt:lpstr>assail - verb</vt:lpstr>
      <vt:lpstr>jargon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sage – noun</dc:title>
  <dc:creator>bishopc</dc:creator>
  <cp:lastModifiedBy>sayreh</cp:lastModifiedBy>
  <cp:revision>9</cp:revision>
  <dcterms:created xsi:type="dcterms:W3CDTF">2009-11-23T14:29:13Z</dcterms:created>
  <dcterms:modified xsi:type="dcterms:W3CDTF">2011-11-11T20:17:08Z</dcterms:modified>
</cp:coreProperties>
</file>