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8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9469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0323" cy="463550"/>
          </a:xfrm>
          <a:prstGeom prst="rect">
            <a:avLst/>
          </a:prstGeom>
        </p:spPr>
        <p:txBody>
          <a:bodyPr vert="horz" lIns="92665" tIns="46333" rIns="92665" bIns="4633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4969" y="0"/>
            <a:ext cx="3010323" cy="463550"/>
          </a:xfrm>
          <a:prstGeom prst="rect">
            <a:avLst/>
          </a:prstGeom>
        </p:spPr>
        <p:txBody>
          <a:bodyPr vert="horz" lIns="92665" tIns="46333" rIns="92665" bIns="46333" rtlCol="0"/>
          <a:lstStyle>
            <a:lvl1pPr algn="r">
              <a:defRPr sz="1200"/>
            </a:lvl1pPr>
          </a:lstStyle>
          <a:p>
            <a:fld id="{812558F8-2E40-407D-BBE9-424889BE9E79}" type="datetimeFigureOut">
              <a:rPr lang="en-US" smtClean="0"/>
              <a:t>10/26/2011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05841"/>
            <a:ext cx="3010323" cy="463550"/>
          </a:xfrm>
          <a:prstGeom prst="rect">
            <a:avLst/>
          </a:prstGeom>
        </p:spPr>
        <p:txBody>
          <a:bodyPr vert="horz" lIns="92665" tIns="46333" rIns="92665" bIns="4633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4969" y="8805841"/>
            <a:ext cx="3010323" cy="463550"/>
          </a:xfrm>
          <a:prstGeom prst="rect">
            <a:avLst/>
          </a:prstGeom>
        </p:spPr>
        <p:txBody>
          <a:bodyPr vert="horz" lIns="92665" tIns="46333" rIns="92665" bIns="46333" rtlCol="0" anchor="b"/>
          <a:lstStyle>
            <a:lvl1pPr algn="r">
              <a:defRPr sz="1200"/>
            </a:lvl1pPr>
          </a:lstStyle>
          <a:p>
            <a:fld id="{A19DA795-0981-45CC-8CBB-A26F3D9C6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57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6669-7954-408A-9522-0CA0023F954D}" type="datetimeFigureOut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1873-2422-4144-A564-14A437FAF2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6669-7954-408A-9522-0CA0023F954D}" type="datetimeFigureOut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1873-2422-4144-A564-14A437FAF2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6669-7954-408A-9522-0CA0023F954D}" type="datetimeFigureOut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1873-2422-4144-A564-14A437FAF2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6669-7954-408A-9522-0CA0023F954D}" type="datetimeFigureOut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1873-2422-4144-A564-14A437FAF2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6669-7954-408A-9522-0CA0023F954D}" type="datetimeFigureOut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1873-2422-4144-A564-14A437FAF2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6669-7954-408A-9522-0CA0023F954D}" type="datetimeFigureOut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1873-2422-4144-A564-14A437FAF21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6669-7954-408A-9522-0CA0023F954D}" type="datetimeFigureOut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1873-2422-4144-A564-14A437FAF2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6669-7954-408A-9522-0CA0023F954D}" type="datetimeFigureOut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1873-2422-4144-A564-14A437FAF2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6669-7954-408A-9522-0CA0023F954D}" type="datetimeFigureOut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1873-2422-4144-A564-14A437FAF2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6669-7954-408A-9522-0CA0023F954D}" type="datetimeFigureOut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A9D1873-2422-4144-A564-14A437FAF2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76669-7954-408A-9522-0CA0023F954D}" type="datetimeFigureOut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D1873-2422-4144-A564-14A437FAF2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5E76669-7954-408A-9522-0CA0023F954D}" type="datetimeFigureOut">
              <a:rPr lang="en-US" smtClean="0"/>
              <a:pPr/>
              <a:t>10/26/2011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A9D1873-2422-4144-A564-14A437FAF21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8229600" cy="1828800"/>
          </a:xfrm>
        </p:spPr>
        <p:txBody>
          <a:bodyPr>
            <a:normAutofit/>
          </a:bodyPr>
          <a:lstStyle/>
          <a:p>
            <a:r>
              <a:rPr lang="en-US" sz="8000" dirty="0" smtClean="0"/>
              <a:t> 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Idyllic– </a:t>
            </a:r>
            <a:r>
              <a:rPr lang="en-US" sz="6000" dirty="0" smtClean="0">
                <a:latin typeface="Arial" pitchFamily="34" charset="0"/>
                <a:cs typeface="Arial" pitchFamily="34" charset="0"/>
              </a:rPr>
              <a:t>Adj</a:t>
            </a:r>
            <a:r>
              <a:rPr lang="en-US" sz="3600" dirty="0" smtClean="0"/>
              <a:t>.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743200"/>
            <a:ext cx="6400800" cy="2819400"/>
          </a:xfrm>
        </p:spPr>
        <p:txBody>
          <a:bodyPr>
            <a:normAutofit/>
          </a:bodyPr>
          <a:lstStyle/>
          <a:p>
            <a:r>
              <a:rPr lang="en-US" sz="3500" dirty="0" smtClean="0">
                <a:latin typeface="Arial" pitchFamily="34" charset="0"/>
                <a:cs typeface="Arial" pitchFamily="34" charset="0"/>
              </a:rPr>
              <a:t>Naturally charming and picturesque.</a:t>
            </a:r>
          </a:p>
          <a:p>
            <a:r>
              <a:rPr lang="en-US" sz="4000" dirty="0">
                <a:solidFill>
                  <a:srgbClr val="FF0000"/>
                </a:solidFill>
              </a:rPr>
              <a:t>i</a:t>
            </a:r>
            <a:r>
              <a:rPr lang="en-US" sz="4000" dirty="0" smtClean="0">
                <a:solidFill>
                  <a:srgbClr val="FF0000"/>
                </a:solidFill>
              </a:rPr>
              <a:t>dyllically – adv.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1005840"/>
          </a:xfrm>
        </p:spPr>
        <p:txBody>
          <a:bodyPr>
            <a:noAutofit/>
          </a:bodyPr>
          <a:lstStyle/>
          <a:p>
            <a:r>
              <a:rPr lang="en-US" sz="4400" dirty="0">
                <a:latin typeface="Arial" pitchFamily="34" charset="0"/>
                <a:cs typeface="Arial" pitchFamily="34" charset="0"/>
              </a:rPr>
              <a:t>j</a:t>
            </a:r>
            <a:r>
              <a:rPr lang="en-US" sz="4400" dirty="0" smtClean="0">
                <a:latin typeface="Arial" pitchFamily="34" charset="0"/>
                <a:cs typeface="Arial" pitchFamily="34" charset="0"/>
              </a:rPr>
              <a:t>uxtapose - verb</a:t>
            </a:r>
            <a:endParaRPr lang="en-US" sz="4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447800"/>
            <a:ext cx="7520940" cy="323267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>
                <a:solidFill>
                  <a:srgbClr val="00B0F0"/>
                </a:solidFill>
              </a:rPr>
              <a:t>To place side by side</a:t>
            </a:r>
          </a:p>
          <a:p>
            <a:pPr>
              <a:buNone/>
            </a:pPr>
            <a:endParaRPr lang="en-US" sz="4400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sz="4400" dirty="0" smtClean="0">
                <a:solidFill>
                  <a:srgbClr val="FF0000"/>
                </a:solidFill>
              </a:rPr>
              <a:t>juxtapositional – adj.</a:t>
            </a:r>
          </a:p>
          <a:p>
            <a:pPr>
              <a:buNone/>
            </a:pPr>
            <a:r>
              <a:rPr lang="en-US" sz="4400" dirty="0">
                <a:solidFill>
                  <a:srgbClr val="FF0000"/>
                </a:solidFill>
              </a:rPr>
              <a:t>j</a:t>
            </a:r>
            <a:r>
              <a:rPr lang="en-US" sz="4400" dirty="0" smtClean="0">
                <a:solidFill>
                  <a:srgbClr val="FF0000"/>
                </a:solidFill>
              </a:rPr>
              <a:t>uxtaposition - noun</a:t>
            </a:r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smtClean="0"/>
              <a:t>incandescent </a:t>
            </a:r>
            <a:r>
              <a:rPr lang="en-US" sz="6000" dirty="0" smtClean="0"/>
              <a:t>– adj.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6000" dirty="0" smtClean="0">
                <a:solidFill>
                  <a:srgbClr val="00B0F0"/>
                </a:solidFill>
              </a:rPr>
              <a:t>brilliant; giving off heat or light</a:t>
            </a:r>
          </a:p>
          <a:p>
            <a:pPr>
              <a:buNone/>
            </a:pPr>
            <a:endParaRPr lang="en-US" sz="60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4000" dirty="0">
                <a:solidFill>
                  <a:srgbClr val="FF0000"/>
                </a:solidFill>
              </a:rPr>
              <a:t>i</a:t>
            </a:r>
            <a:r>
              <a:rPr lang="en-US" sz="4000" dirty="0" smtClean="0">
                <a:solidFill>
                  <a:srgbClr val="FF0000"/>
                </a:solidFill>
              </a:rPr>
              <a:t>ncandescently – adv.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e</a:t>
            </a:r>
            <a:r>
              <a:rPr lang="en-US" sz="6000" dirty="0" smtClean="0"/>
              <a:t>xasperate - verb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6000" dirty="0" smtClean="0">
                <a:solidFill>
                  <a:srgbClr val="00B0F0"/>
                </a:solidFill>
              </a:rPr>
              <a:t>To annoy thoroughly; to irritate</a:t>
            </a:r>
          </a:p>
          <a:p>
            <a:endParaRPr lang="en-US" sz="4400" dirty="0">
              <a:solidFill>
                <a:srgbClr val="00B0F0"/>
              </a:solidFill>
            </a:endParaRPr>
          </a:p>
          <a:p>
            <a:endParaRPr lang="en-US" sz="4400" dirty="0" smtClean="0">
              <a:solidFill>
                <a:srgbClr val="00B0F0"/>
              </a:solidFill>
            </a:endParaRPr>
          </a:p>
          <a:p>
            <a:pPr>
              <a:buNone/>
            </a:pPr>
            <a:r>
              <a:rPr lang="en-US" sz="4400" dirty="0" err="1">
                <a:solidFill>
                  <a:srgbClr val="FF0000"/>
                </a:solidFill>
              </a:rPr>
              <a:t>e</a:t>
            </a:r>
            <a:r>
              <a:rPr lang="en-US" sz="4400" dirty="0" err="1" smtClean="0">
                <a:solidFill>
                  <a:srgbClr val="FF0000"/>
                </a:solidFill>
              </a:rPr>
              <a:t>xasperater</a:t>
            </a:r>
            <a:r>
              <a:rPr lang="en-US" sz="4400" dirty="0" smtClean="0">
                <a:solidFill>
                  <a:srgbClr val="FF0000"/>
                </a:solidFill>
              </a:rPr>
              <a:t> &amp; exasperation – noun</a:t>
            </a:r>
          </a:p>
          <a:p>
            <a:pPr>
              <a:buNone/>
            </a:pPr>
            <a:r>
              <a:rPr lang="en-US" sz="4400" dirty="0">
                <a:solidFill>
                  <a:srgbClr val="FF0000"/>
                </a:solidFill>
              </a:rPr>
              <a:t>e</a:t>
            </a:r>
            <a:r>
              <a:rPr lang="en-US" sz="4400" dirty="0" smtClean="0">
                <a:solidFill>
                  <a:srgbClr val="FF0000"/>
                </a:solidFill>
              </a:rPr>
              <a:t>xasperatingly – adv.</a:t>
            </a:r>
          </a:p>
          <a:p>
            <a:endParaRPr lang="en-US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dirty="0"/>
              <a:t>a</a:t>
            </a:r>
            <a:r>
              <a:rPr lang="en-US" sz="6000" dirty="0" smtClean="0"/>
              <a:t>udience - noun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sz="6000" dirty="0" smtClean="0">
                <a:solidFill>
                  <a:srgbClr val="00B0F0"/>
                </a:solidFill>
              </a:rPr>
              <a:t>A group of spectators, listeners, or readers of a work or performance.</a:t>
            </a:r>
          </a:p>
          <a:p>
            <a:pPr>
              <a:buNone/>
            </a:pPr>
            <a:endParaRPr lang="en-US" sz="4000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Affixes: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6418" y="1219200"/>
            <a:ext cx="80772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Prefix:  </a:t>
            </a:r>
            <a:r>
              <a:rPr lang="en-US" sz="3200" dirty="0" err="1" smtClean="0"/>
              <a:t>omni</a:t>
            </a:r>
            <a:endParaRPr lang="en-US" sz="3200" dirty="0" smtClean="0"/>
          </a:p>
          <a:p>
            <a:r>
              <a:rPr lang="en-US" sz="3200" dirty="0" smtClean="0"/>
              <a:t>Definition: all</a:t>
            </a:r>
          </a:p>
          <a:p>
            <a:r>
              <a:rPr lang="en-US" sz="3200" dirty="0" smtClean="0"/>
              <a:t>Examples: omnipresent, omniscient, omnipotent</a:t>
            </a:r>
          </a:p>
          <a:p>
            <a:endParaRPr lang="en-US" sz="3200" dirty="0"/>
          </a:p>
          <a:p>
            <a:r>
              <a:rPr lang="en-US" sz="3200" dirty="0" smtClean="0"/>
              <a:t>Suffix:  -ion</a:t>
            </a:r>
          </a:p>
          <a:p>
            <a:r>
              <a:rPr lang="en-US" sz="3200" dirty="0" smtClean="0"/>
              <a:t>Definition:  an action, process, or state; forms nouns</a:t>
            </a:r>
          </a:p>
          <a:p>
            <a:r>
              <a:rPr lang="en-US" sz="3200" dirty="0" smtClean="0"/>
              <a:t>Examples:  creation, objection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48994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494</TotalTime>
  <Words>116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Angles</vt:lpstr>
      <vt:lpstr> Idyllic– Adj.</vt:lpstr>
      <vt:lpstr>juxtapose - verb</vt:lpstr>
      <vt:lpstr>incandescent – adj.</vt:lpstr>
      <vt:lpstr>exasperate - verb</vt:lpstr>
      <vt:lpstr>audience - noun</vt:lpstr>
      <vt:lpstr>Affixes:</vt:lpstr>
    </vt:vector>
  </TitlesOfParts>
  <Company>Park Hill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idyllic – Adj.</dc:title>
  <dc:creator>bishopc</dc:creator>
  <cp:lastModifiedBy>sayreh</cp:lastModifiedBy>
  <cp:revision>36</cp:revision>
  <dcterms:created xsi:type="dcterms:W3CDTF">2009-11-03T16:13:24Z</dcterms:created>
  <dcterms:modified xsi:type="dcterms:W3CDTF">2011-10-26T17:24:50Z</dcterms:modified>
</cp:coreProperties>
</file>