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D7211FFA-74A8-47C4-BBF5-0DB2151B3E7B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54925E80-FE08-46AA-B0EE-2A5D52017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7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FBAD5F-5995-41B4-B34A-E644C238AA19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B04924-6620-4A49-A7E4-C561B23CD0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400800" cy="3429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Lacking harmony or agreement; conflicting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discordance – noun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discordantly – adv.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Eventually, the two discordant personalities made peace with each other.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discordant – adj.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 smtClean="0"/>
              <a:t>Highly unstable; explosive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volatility </a:t>
            </a:r>
            <a:r>
              <a:rPr lang="en-US" sz="4000" dirty="0" smtClean="0">
                <a:solidFill>
                  <a:srgbClr val="00B050"/>
                </a:solidFill>
              </a:rPr>
              <a:t>– noun</a:t>
            </a:r>
          </a:p>
          <a:p>
            <a:pPr algn="l"/>
            <a:r>
              <a:rPr lang="en-US" sz="4000" dirty="0" smtClean="0">
                <a:solidFill>
                  <a:srgbClr val="00B050"/>
                </a:solidFill>
              </a:rPr>
              <a:t>His volatile temper often got him in trouble with the law.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volatile – adj.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229600" cy="3200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To swell; </a:t>
            </a:r>
            <a:r>
              <a:rPr lang="en-US" sz="6000" dirty="0" smtClean="0">
                <a:solidFill>
                  <a:srgbClr val="002060"/>
                </a:solidFill>
              </a:rPr>
              <a:t>extend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Overeating had distended his stomach.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The sea distended about them.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distend - verb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2060"/>
                </a:solidFill>
              </a:rPr>
              <a:t>fertile; productive</a:t>
            </a:r>
          </a:p>
          <a:p>
            <a:pPr algn="l"/>
            <a:r>
              <a:rPr lang="en-US" sz="3200" dirty="0" smtClean="0">
                <a:solidFill>
                  <a:srgbClr val="00B050"/>
                </a:solidFill>
              </a:rPr>
              <a:t>The fecund farmland provided the farmer with his best crop ever. 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fecund – adj.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6000" dirty="0" smtClean="0">
                <a:solidFill>
                  <a:srgbClr val="002060"/>
                </a:solidFill>
              </a:rPr>
              <a:t>a </a:t>
            </a:r>
            <a:r>
              <a:rPr lang="en-US" sz="16000" b="1" dirty="0" smtClean="0">
                <a:solidFill>
                  <a:srgbClr val="002060"/>
                </a:solidFill>
              </a:rPr>
              <a:t>meaning that is implied or suggested.  </a:t>
            </a:r>
          </a:p>
          <a:p>
            <a:r>
              <a:rPr lang="en-US" sz="16000" b="1" dirty="0" smtClean="0">
                <a:solidFill>
                  <a:srgbClr val="002060"/>
                </a:solidFill>
              </a:rPr>
              <a:t>A “feeling” a word suggests.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sz="14400" dirty="0">
                <a:solidFill>
                  <a:schemeClr val="tx1"/>
                </a:solidFill>
              </a:rPr>
              <a:t>A</a:t>
            </a:r>
            <a:r>
              <a:rPr lang="en-US" sz="14400" dirty="0">
                <a:solidFill>
                  <a:schemeClr val="tx1"/>
                </a:solidFill>
              </a:rPr>
              <a:t> </a:t>
            </a:r>
            <a:r>
              <a:rPr lang="en-US" sz="14400" dirty="0">
                <a:solidFill>
                  <a:schemeClr val="tx1"/>
                </a:solidFill>
              </a:rPr>
              <a:t>possible</a:t>
            </a:r>
            <a:r>
              <a:rPr lang="en-US" sz="14400" dirty="0">
                <a:solidFill>
                  <a:schemeClr val="tx1"/>
                </a:solidFill>
              </a:rPr>
              <a:t> </a:t>
            </a:r>
            <a:r>
              <a:rPr lang="en-US" sz="14400" dirty="0">
                <a:solidFill>
                  <a:schemeClr val="tx1"/>
                </a:solidFill>
              </a:rPr>
              <a:t>connotation</a:t>
            </a:r>
            <a:r>
              <a:rPr lang="en-US" sz="14400" dirty="0">
                <a:solidFill>
                  <a:schemeClr val="tx1"/>
                </a:solidFill>
              </a:rPr>
              <a:t> of “home” is “a </a:t>
            </a:r>
            <a:r>
              <a:rPr lang="en-US" sz="14400" dirty="0">
                <a:solidFill>
                  <a:schemeClr val="tx1"/>
                </a:solidFill>
              </a:rPr>
              <a:t>place</a:t>
            </a:r>
            <a:r>
              <a:rPr lang="en-US" sz="14400" dirty="0">
                <a:solidFill>
                  <a:schemeClr val="tx1"/>
                </a:solidFill>
              </a:rPr>
              <a:t> </a:t>
            </a:r>
            <a:r>
              <a:rPr lang="en-US" sz="14400" dirty="0">
                <a:solidFill>
                  <a:schemeClr val="tx1"/>
                </a:solidFill>
              </a:rPr>
              <a:t>of</a:t>
            </a:r>
            <a:r>
              <a:rPr lang="en-US" sz="14400" dirty="0">
                <a:solidFill>
                  <a:schemeClr val="tx1"/>
                </a:solidFill>
              </a:rPr>
              <a:t> warmth, </a:t>
            </a:r>
            <a:r>
              <a:rPr lang="en-US" sz="14400" dirty="0">
                <a:solidFill>
                  <a:schemeClr val="tx1"/>
                </a:solidFill>
              </a:rPr>
              <a:t>comfort,</a:t>
            </a:r>
            <a:r>
              <a:rPr lang="en-US" sz="14400" dirty="0">
                <a:solidFill>
                  <a:schemeClr val="tx1"/>
                </a:solidFill>
              </a:rPr>
              <a:t> and </a:t>
            </a:r>
            <a:r>
              <a:rPr lang="en-US" sz="14400" dirty="0">
                <a:solidFill>
                  <a:schemeClr val="tx1"/>
                </a:solidFill>
              </a:rPr>
              <a:t>affection</a:t>
            </a:r>
            <a:r>
              <a:rPr lang="en-US" sz="14400" b="1" dirty="0" smtClean="0">
                <a:solidFill>
                  <a:schemeClr val="tx1"/>
                </a:solidFill>
              </a:rPr>
              <a:t>.”</a:t>
            </a:r>
            <a:endParaRPr lang="en-US" sz="144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connotation - noun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35814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Prefix:  poly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Definition:  many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Examples: polygon, </a:t>
            </a:r>
            <a:r>
              <a:rPr lang="en-US" dirty="0" err="1" smtClean="0">
                <a:solidFill>
                  <a:schemeClr val="tx1"/>
                </a:solidFill>
              </a:rPr>
              <a:t>polyculture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Suffix:  -</a:t>
            </a:r>
            <a:r>
              <a:rPr lang="en-US" dirty="0" err="1" smtClean="0">
                <a:solidFill>
                  <a:schemeClr val="tx1"/>
                </a:solidFill>
              </a:rPr>
              <a:t>ish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Definition:  belonging to, like, tending to, near or about; forms adjectives from nouns or other adjectives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Examples:  Spanish, babyish, freakish, </a:t>
            </a:r>
            <a:r>
              <a:rPr lang="en-US" dirty="0" err="1" smtClean="0">
                <a:solidFill>
                  <a:schemeClr val="tx1"/>
                </a:solidFill>
              </a:rPr>
              <a:t>sevenish</a:t>
            </a:r>
            <a:r>
              <a:rPr lang="en-US" dirty="0" smtClean="0">
                <a:solidFill>
                  <a:schemeClr val="tx1"/>
                </a:solidFill>
              </a:rPr>
              <a:t>, reddish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875</TotalTime>
  <Words>176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discordant – adj.</vt:lpstr>
      <vt:lpstr>volatile – adj.</vt:lpstr>
      <vt:lpstr>distend - verb</vt:lpstr>
      <vt:lpstr>fecund – adj.</vt:lpstr>
      <vt:lpstr>connotation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discordant – adj.</dc:title>
  <dc:creator>bishopc</dc:creator>
  <cp:lastModifiedBy>sayreh</cp:lastModifiedBy>
  <cp:revision>24</cp:revision>
  <cp:lastPrinted>2011-11-07T14:41:07Z</cp:lastPrinted>
  <dcterms:created xsi:type="dcterms:W3CDTF">2009-11-11T16:31:43Z</dcterms:created>
  <dcterms:modified xsi:type="dcterms:W3CDTF">2011-11-07T21:19:48Z</dcterms:modified>
</cp:coreProperties>
</file>