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5" r:id="rId3"/>
    <p:sldMasterId id="2147483750" r:id="rId4"/>
    <p:sldMasterId id="2147483765" r:id="rId5"/>
    <p:sldMasterId id="2147483780" r:id="rId6"/>
    <p:sldMasterId id="2147483795" r:id="rId7"/>
    <p:sldMasterId id="2147483810" r:id="rId8"/>
    <p:sldMasterId id="2147483825" r:id="rId9"/>
    <p:sldMasterId id="2147483840" r:id="rId10"/>
    <p:sldMasterId id="2147483855" r:id="rId11"/>
    <p:sldMasterId id="2147483870" r:id="rId12"/>
  </p:sldMasterIdLst>
  <p:notesMasterIdLst>
    <p:notesMasterId r:id="rId73"/>
  </p:notesMasterIdLst>
  <p:sldIdLst>
    <p:sldId id="256" r:id="rId13"/>
    <p:sldId id="294" r:id="rId14"/>
    <p:sldId id="295" r:id="rId15"/>
    <p:sldId id="296" r:id="rId16"/>
    <p:sldId id="297" r:id="rId17"/>
    <p:sldId id="298" r:id="rId18"/>
    <p:sldId id="299" r:id="rId19"/>
    <p:sldId id="257" r:id="rId20"/>
    <p:sldId id="261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58" r:id="rId30"/>
    <p:sldId id="259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1305A-D655-4591-A0EE-BFCDD99A095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33E4-C83D-4475-ACD3-1D997006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A3CAF915-E086-4D66-8F58-FB62D810C34F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80A60A72-B91B-4DDB-A849-F59A9247615C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43BC1398-F7E1-48C7-9E54-3A566A05209F}" type="slidenum">
              <a:rPr lang="en-GB" altLang="en-US" sz="1200"/>
              <a:pPr/>
              <a:t>15</a:t>
            </a:fld>
            <a:endParaRPr lang="en-GB" alt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93AD56EA-7ADB-4CC0-8920-44698BBCDD1C}" type="slidenum">
              <a:rPr lang="en-GB" altLang="en-US" sz="1200"/>
              <a:pPr/>
              <a:t>16</a:t>
            </a:fld>
            <a:endParaRPr lang="en-GB" alt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56F35C60-4086-4A3A-B649-AB8DF762B9BF}" type="slidenum">
              <a:rPr lang="en-GB" altLang="en-US" sz="1200"/>
              <a:pPr/>
              <a:t>17</a:t>
            </a:fld>
            <a:endParaRPr lang="en-GB" alt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A44689-B77C-4103-BC3C-DDEAF93C70CC}" type="slidenum">
              <a:rPr lang="en-US" altLang="en-US" sz="1000"/>
              <a:pPr/>
              <a:t>53</a:t>
            </a:fld>
            <a:endParaRPr lang="en-US" altLang="en-US" sz="100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13</a:t>
            </a:r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7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68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CE7B65-AA8F-429B-85F6-7FD5883BB540}" type="slidenum">
              <a:rPr lang="en-US" altLang="en-US" sz="1000"/>
              <a:pPr/>
              <a:t>54</a:t>
            </a:fld>
            <a:endParaRPr lang="en-US" altLang="en-US" sz="10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15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14</a:t>
            </a: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91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92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BBFE2A-296C-4A98-8C3D-186AD4FB5EB3}" type="slidenum">
              <a:rPr lang="en-US" altLang="en-US" sz="1000"/>
              <a:pPr/>
              <a:t>55</a:t>
            </a:fld>
            <a:endParaRPr lang="en-US" altLang="en-US" sz="10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15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15</a:t>
            </a: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15</a:t>
            </a:r>
          </a:p>
        </p:txBody>
      </p:sp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0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1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2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15</a:t>
            </a:r>
          </a:p>
        </p:txBody>
      </p:sp>
      <p:sp>
        <p:nvSpPr>
          <p:cNvPr id="33813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5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816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B492FB-8BE3-417C-BF49-BDED2809A8DA}" type="slidenum">
              <a:rPr lang="en-US" altLang="en-US" sz="1000"/>
              <a:pPr/>
              <a:t>56</a:t>
            </a:fld>
            <a:endParaRPr lang="en-US" altLang="en-US" sz="100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2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16</a:t>
            </a: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9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40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31959-EECC-492E-B086-69925D57DA97}" type="slidenum">
              <a:rPr lang="en-US" altLang="en-US" sz="1000"/>
              <a:pPr/>
              <a:t>57</a:t>
            </a:fld>
            <a:endParaRPr lang="en-US" altLang="en-US" sz="100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18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3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64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EF86B7-A1D7-4A12-8EA1-4303EE76FB6F}" type="slidenum">
              <a:rPr lang="en-US" altLang="en-US" sz="1000"/>
              <a:pPr/>
              <a:t>58</a:t>
            </a:fld>
            <a:endParaRPr lang="en-US" altLang="en-US" sz="100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19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18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18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18</a:t>
            </a:r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18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88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959D6085-2BC5-4467-8AA5-F8DE68B14778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3C6A94-3F06-4797-974B-EE5514D56260}" type="slidenum">
              <a:rPr lang="en-US" altLang="en-US" sz="1000"/>
              <a:pPr/>
              <a:t>59</a:t>
            </a:fld>
            <a:endParaRPr lang="en-US" altLang="en-US" sz="10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20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19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19</a:t>
            </a:r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19</a:t>
            </a:r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19</a:t>
            </a:r>
          </a:p>
        </p:txBody>
      </p:sp>
      <p:sp>
        <p:nvSpPr>
          <p:cNvPr id="37909" name="Rectangle 20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0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1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912" name="Rectangle 2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994" indent="-2819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7684" indent="-2255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8757" indent="-2255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9831" indent="-22553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0904" indent="-2255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1978" indent="-2255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3051" indent="-2255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4125" indent="-2255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AD42AECD-53AF-4D03-BDD0-9E71C1514D50}" type="slidenum">
              <a:rPr lang="en-US" sz="100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86618" y="0"/>
            <a:ext cx="29713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886618" y="8686800"/>
            <a:ext cx="29713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>
                <a:solidFill>
                  <a:prstClr val="black"/>
                </a:solidFill>
                <a:cs typeface="Arial" charset="0"/>
              </a:rPr>
              <a:t>24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8686800"/>
            <a:ext cx="29713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29713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CA5D1EF3-9B88-4BE5-96A8-8CA29478D5BA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78B8F86C-8D8B-420D-B1D0-CFEE208183B2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2C031063-35A2-4BC4-9BA6-80BE2CA6CB9E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9EE00DF4-6936-425C-B83E-65FC3F16675F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7CE11663-8820-4EFA-8C3C-AB67C340EAA6}" type="slidenum">
              <a:rPr lang="en-GB" altLang="en-US" sz="1200"/>
              <a:pPr/>
              <a:t>11</a:t>
            </a:fld>
            <a:endParaRPr lang="en-GB" alt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4CE213C7-183B-45BA-BCC6-1FBE2B220C95}" type="slidenum">
              <a:rPr lang="en-GB" altLang="en-US" sz="1200"/>
              <a:pPr/>
              <a:t>12</a:t>
            </a:fld>
            <a:endParaRPr lang="en-GB" alt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fld id="{9547A828-7191-4CC3-A0EA-DD7FCE574A7E}" type="slidenum">
              <a:rPr lang="en-GB" altLang="en-US" sz="1200"/>
              <a:pPr/>
              <a:t>13</a:t>
            </a:fld>
            <a:endParaRPr lang="en-GB" alt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15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902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649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18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462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38097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51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794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4918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5651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29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3511079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842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62017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5633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214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521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43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15113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98223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14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346843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9990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2956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7431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7916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25406749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9291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0008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3571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72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58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1164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105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0018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19129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4754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9487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7019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896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5197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36522013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85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35540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39723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1179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9969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63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3360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84841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83803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535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036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9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188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9763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793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10C2-4524-4C33-9210-4733F8602A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214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11EF6-4616-4C89-9874-8CAFDBE77B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13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3948-1232-46D7-867D-C3F8DB0321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31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9799-38F8-477F-950F-07709B6AB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758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C492-2A7D-4809-8EF8-416ABADD1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299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9C6D-770B-429A-9D19-702524564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575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C8CB1-A1DD-4B10-8BE4-293898FC0B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06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4058-79B3-44E4-96BF-72513D9E8A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3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722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8A92-9AED-4035-817E-3331B5989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370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CDA5-D655-4A31-B7BA-596B4445B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161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FCF8-0F32-451F-A353-4EBE20735C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27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42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9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230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5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43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981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095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1435019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21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3155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57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377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136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73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853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32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248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454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41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931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7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2972406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773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7468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761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16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94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78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898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3965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29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4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084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370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1344095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69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2121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113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800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82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1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940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0916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8352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784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598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372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858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02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3319994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35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1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9375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635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712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031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556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6594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2342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714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3170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07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90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525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052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1059539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1818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8961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439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38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01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173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604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2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3407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736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00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68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6468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71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C6A38C5-8A23-4529-8A96-105AD250E816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1086410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8461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3954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3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B0CE-2811-4B58-87CD-03FE5ADC8C1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6F2E-0EB2-43F9-8FF6-8EA85B9C6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24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08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7BD9E-4204-4003-B43A-286085A4FA4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2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99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84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79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92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0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28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3316" name="Picture 4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eft_but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 of 20</a:t>
            </a: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3321" name="Picture 9" descr="under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3323" name="Picture 11" descr="swis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oardwork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      Click to edit Master title style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F783398A-89DB-465B-8F13-BD7A2621B415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36</a:t>
            </a:r>
          </a:p>
        </p:txBody>
      </p:sp>
      <p:grpSp>
        <p:nvGrpSpPr>
          <p:cNvPr id="13328" name="Group 43"/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sp>
          <p:nvSpPr>
            <p:cNvPr id="345133" name="Oval 45"/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00FFFF"/>
                </a:solidFill>
              </a:endParaRPr>
            </a:p>
          </p:txBody>
        </p:sp>
        <p:pic>
          <p:nvPicPr>
            <p:cNvPr id="13331" name="Picture 46" descr="KS3_chemistry_orange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8E_image1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48" descr="8E_image2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6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39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ks3bitesize/science/chemistry/elements_com_mix_6.s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Learning Goals: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Differentiate between elements and compounds.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Recognize </a:t>
            </a:r>
            <a:r>
              <a:rPr lang="en-US" dirty="0"/>
              <a:t>that around 100 known elements exist that may be combined in nature or by man to produce compounds that make up the living and non-living substances in the environment.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Recognize that compounds can have properties that are different than the elements that make them up.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577850" y="1249363"/>
            <a:ext cx="8386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 altLang="en-US" sz="2400">
                <a:solidFill>
                  <a:srgbClr val="010067"/>
                </a:solidFill>
              </a:rPr>
              <a:t>The symbol for many of the more common elements uses just the first letter of the name.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Introducing chemical symbols</a:t>
            </a:r>
          </a:p>
        </p:txBody>
      </p:sp>
      <p:sp>
        <p:nvSpPr>
          <p:cNvPr id="451587" name="Oval 3"/>
          <p:cNvSpPr>
            <a:spLocks noChangeAspect="1" noChangeArrowheads="1"/>
          </p:cNvSpPr>
          <p:nvPr/>
        </p:nvSpPr>
        <p:spPr bwMode="auto">
          <a:xfrm>
            <a:off x="222250" y="7937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82613" y="701675"/>
            <a:ext cx="874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 standard set of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symbols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is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used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to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represent</a:t>
            </a:r>
            <a:r>
              <a:rPr lang="en-GB" altLang="en-US" sz="2000">
                <a:solidFill>
                  <a:srgbClr val="010067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elements: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036763" y="2665413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n-US" sz="320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87438" y="2060575"/>
            <a:ext cx="2927350" cy="579438"/>
            <a:chOff x="685" y="1298"/>
            <a:chExt cx="1844" cy="365"/>
          </a:xfrm>
        </p:grpSpPr>
        <p:sp>
          <p:nvSpPr>
            <p:cNvPr id="23595" name="Text Box 6"/>
            <p:cNvSpPr txBox="1">
              <a:spLocks noChangeArrowheads="1"/>
            </p:cNvSpPr>
            <p:nvPr/>
          </p:nvSpPr>
          <p:spPr bwMode="auto">
            <a:xfrm>
              <a:off x="1259" y="1298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hydrogen</a:t>
              </a:r>
            </a:p>
          </p:txBody>
        </p:sp>
        <p:sp>
          <p:nvSpPr>
            <p:cNvPr id="23596" name="Text Box 7"/>
            <p:cNvSpPr txBox="1">
              <a:spLocks noChangeArrowheads="1"/>
            </p:cNvSpPr>
            <p:nvPr/>
          </p:nvSpPr>
          <p:spPr bwMode="auto">
            <a:xfrm>
              <a:off x="685" y="1298"/>
              <a:ext cx="8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H =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135063" y="2562225"/>
            <a:ext cx="2874962" cy="582613"/>
            <a:chOff x="715" y="1614"/>
            <a:chExt cx="1811" cy="367"/>
          </a:xfrm>
        </p:grpSpPr>
        <p:sp>
          <p:nvSpPr>
            <p:cNvPr id="23593" name="Text Box 8"/>
            <p:cNvSpPr txBox="1">
              <a:spLocks noChangeArrowheads="1"/>
            </p:cNvSpPr>
            <p:nvPr/>
          </p:nvSpPr>
          <p:spPr bwMode="auto">
            <a:xfrm>
              <a:off x="1256" y="1614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carbon</a:t>
              </a:r>
            </a:p>
          </p:txBody>
        </p:sp>
        <p:sp>
          <p:nvSpPr>
            <p:cNvPr id="23594" name="Text Box 9"/>
            <p:cNvSpPr txBox="1">
              <a:spLocks noChangeArrowheads="1"/>
            </p:cNvSpPr>
            <p:nvPr/>
          </p:nvSpPr>
          <p:spPr bwMode="auto">
            <a:xfrm>
              <a:off x="715" y="1616"/>
              <a:ext cx="8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C =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135063" y="3065463"/>
            <a:ext cx="2860675" cy="579437"/>
            <a:chOff x="715" y="1931"/>
            <a:chExt cx="1802" cy="365"/>
          </a:xfrm>
        </p:grpSpPr>
        <p:sp>
          <p:nvSpPr>
            <p:cNvPr id="23591" name="Text Box 11"/>
            <p:cNvSpPr txBox="1">
              <a:spLocks noChangeArrowheads="1"/>
            </p:cNvSpPr>
            <p:nvPr/>
          </p:nvSpPr>
          <p:spPr bwMode="auto">
            <a:xfrm>
              <a:off x="1247" y="1931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fluorine</a:t>
              </a:r>
            </a:p>
          </p:txBody>
        </p:sp>
        <p:sp>
          <p:nvSpPr>
            <p:cNvPr id="23592" name="Text Box 12"/>
            <p:cNvSpPr txBox="1">
              <a:spLocks noChangeArrowheads="1"/>
            </p:cNvSpPr>
            <p:nvPr/>
          </p:nvSpPr>
          <p:spPr bwMode="auto">
            <a:xfrm>
              <a:off x="715" y="1931"/>
              <a:ext cx="8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F =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365750" y="2060575"/>
            <a:ext cx="2860675" cy="579438"/>
            <a:chOff x="3380" y="1298"/>
            <a:chExt cx="1802" cy="365"/>
          </a:xfrm>
        </p:grpSpPr>
        <p:sp>
          <p:nvSpPr>
            <p:cNvPr id="23589" name="Text Box 13"/>
            <p:cNvSpPr txBox="1">
              <a:spLocks noChangeArrowheads="1"/>
            </p:cNvSpPr>
            <p:nvPr/>
          </p:nvSpPr>
          <p:spPr bwMode="auto">
            <a:xfrm>
              <a:off x="3957" y="1298"/>
              <a:ext cx="12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oxygen</a:t>
              </a:r>
            </a:p>
          </p:txBody>
        </p:sp>
        <p:sp>
          <p:nvSpPr>
            <p:cNvPr id="23590" name="Text Box 14"/>
            <p:cNvSpPr txBox="1">
              <a:spLocks noChangeArrowheads="1"/>
            </p:cNvSpPr>
            <p:nvPr/>
          </p:nvSpPr>
          <p:spPr bwMode="auto">
            <a:xfrm>
              <a:off x="3380" y="1298"/>
              <a:ext cx="90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O =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365750" y="2559050"/>
            <a:ext cx="2927350" cy="582613"/>
            <a:chOff x="3380" y="1612"/>
            <a:chExt cx="1844" cy="367"/>
          </a:xfrm>
        </p:grpSpPr>
        <p:sp>
          <p:nvSpPr>
            <p:cNvPr id="23587" name="Text Box 15"/>
            <p:cNvSpPr txBox="1">
              <a:spLocks noChangeArrowheads="1"/>
            </p:cNvSpPr>
            <p:nvPr/>
          </p:nvSpPr>
          <p:spPr bwMode="auto">
            <a:xfrm>
              <a:off x="3954" y="1612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nitrogen</a:t>
              </a:r>
            </a:p>
          </p:txBody>
        </p:sp>
        <p:sp>
          <p:nvSpPr>
            <p:cNvPr id="23588" name="Text Box 16"/>
            <p:cNvSpPr txBox="1">
              <a:spLocks noChangeArrowheads="1"/>
            </p:cNvSpPr>
            <p:nvPr/>
          </p:nvSpPr>
          <p:spPr bwMode="auto">
            <a:xfrm>
              <a:off x="3380" y="1614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N =</a:t>
              </a:r>
            </a:p>
          </p:txBody>
        </p:sp>
      </p:grpSp>
      <p:sp>
        <p:nvSpPr>
          <p:cNvPr id="451601" name="Text Box 17"/>
          <p:cNvSpPr txBox="1">
            <a:spLocks noChangeArrowheads="1"/>
          </p:cNvSpPr>
          <p:nvPr/>
        </p:nvSpPr>
        <p:spPr bwMode="auto">
          <a:xfrm>
            <a:off x="577850" y="3803650"/>
            <a:ext cx="3529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 altLang="en-US" sz="2400">
                <a:solidFill>
                  <a:srgbClr val="010067"/>
                </a:solidFill>
              </a:rPr>
              <a:t>Others elements have the first two letters.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049338" y="4625975"/>
            <a:ext cx="3171825" cy="579438"/>
            <a:chOff x="661" y="2914"/>
            <a:chExt cx="1998" cy="365"/>
          </a:xfrm>
        </p:grpSpPr>
        <p:sp>
          <p:nvSpPr>
            <p:cNvPr id="23585" name="Text Box 18"/>
            <p:cNvSpPr txBox="1">
              <a:spLocks noChangeArrowheads="1"/>
            </p:cNvSpPr>
            <p:nvPr/>
          </p:nvSpPr>
          <p:spPr bwMode="auto">
            <a:xfrm>
              <a:off x="1253" y="2914"/>
              <a:ext cx="14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lithium</a:t>
              </a:r>
            </a:p>
          </p:txBody>
        </p:sp>
        <p:sp>
          <p:nvSpPr>
            <p:cNvPr id="23586" name="Text Box 19"/>
            <p:cNvSpPr txBox="1">
              <a:spLocks noChangeArrowheads="1"/>
            </p:cNvSpPr>
            <p:nvPr/>
          </p:nvSpPr>
          <p:spPr bwMode="auto">
            <a:xfrm>
              <a:off x="661" y="2914"/>
              <a:ext cx="9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Li =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982663" y="5127625"/>
            <a:ext cx="3022600" cy="582613"/>
            <a:chOff x="619" y="3230"/>
            <a:chExt cx="1904" cy="367"/>
          </a:xfrm>
        </p:grpSpPr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253" y="3230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aluminium</a:t>
              </a:r>
            </a:p>
          </p:txBody>
        </p:sp>
        <p:sp>
          <p:nvSpPr>
            <p:cNvPr id="23584" name="Text Box 21"/>
            <p:cNvSpPr txBox="1">
              <a:spLocks noChangeArrowheads="1"/>
            </p:cNvSpPr>
            <p:nvPr/>
          </p:nvSpPr>
          <p:spPr bwMode="auto">
            <a:xfrm>
              <a:off x="619" y="3232"/>
              <a:ext cx="83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Al =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827088" y="5630863"/>
            <a:ext cx="3178175" cy="579437"/>
            <a:chOff x="521" y="3547"/>
            <a:chExt cx="2002" cy="365"/>
          </a:xfrm>
        </p:grpSpPr>
        <p:sp>
          <p:nvSpPr>
            <p:cNvPr id="23581" name="Text Box 22"/>
            <p:cNvSpPr txBox="1">
              <a:spLocks noChangeArrowheads="1"/>
            </p:cNvSpPr>
            <p:nvPr/>
          </p:nvSpPr>
          <p:spPr bwMode="auto">
            <a:xfrm>
              <a:off x="1253" y="3547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helium</a:t>
              </a:r>
            </a:p>
          </p:txBody>
        </p:sp>
        <p:sp>
          <p:nvSpPr>
            <p:cNvPr id="23582" name="Text Box 23"/>
            <p:cNvSpPr txBox="1">
              <a:spLocks noChangeArrowheads="1"/>
            </p:cNvSpPr>
            <p:nvPr/>
          </p:nvSpPr>
          <p:spPr bwMode="auto">
            <a:xfrm>
              <a:off x="521" y="3547"/>
              <a:ext cx="7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He = </a:t>
              </a:r>
            </a:p>
          </p:txBody>
        </p:sp>
      </p:grpSp>
      <p:sp>
        <p:nvSpPr>
          <p:cNvPr id="451608" name="Text Box 24"/>
          <p:cNvSpPr txBox="1">
            <a:spLocks noChangeArrowheads="1"/>
          </p:cNvSpPr>
          <p:nvPr/>
        </p:nvSpPr>
        <p:spPr bwMode="auto">
          <a:xfrm>
            <a:off x="4459288" y="3830638"/>
            <a:ext cx="4500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 altLang="en-US" sz="2400">
                <a:solidFill>
                  <a:srgbClr val="010067"/>
                </a:solidFill>
              </a:rPr>
              <a:t>Some of the symbols are not always as you might expect.</a:t>
            </a: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233988" y="4627563"/>
            <a:ext cx="2506662" cy="579437"/>
            <a:chOff x="3297" y="2976"/>
            <a:chExt cx="1579" cy="365"/>
          </a:xfrm>
        </p:grpSpPr>
        <p:sp>
          <p:nvSpPr>
            <p:cNvPr id="23579" name="Text Box 25"/>
            <p:cNvSpPr txBox="1">
              <a:spLocks noChangeArrowheads="1"/>
            </p:cNvSpPr>
            <p:nvPr/>
          </p:nvSpPr>
          <p:spPr bwMode="auto">
            <a:xfrm>
              <a:off x="3969" y="2976"/>
              <a:ext cx="90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lead</a:t>
              </a:r>
            </a:p>
          </p:txBody>
        </p:sp>
        <p:sp>
          <p:nvSpPr>
            <p:cNvPr id="23580" name="Text Box 26"/>
            <p:cNvSpPr txBox="1">
              <a:spLocks noChangeArrowheads="1"/>
            </p:cNvSpPr>
            <p:nvPr/>
          </p:nvSpPr>
          <p:spPr bwMode="auto">
            <a:xfrm>
              <a:off x="3297" y="2976"/>
              <a:ext cx="8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Pb =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176838" y="5129213"/>
            <a:ext cx="2490787" cy="582612"/>
            <a:chOff x="3261" y="3292"/>
            <a:chExt cx="1569" cy="367"/>
          </a:xfrm>
        </p:grpSpPr>
        <p:sp>
          <p:nvSpPr>
            <p:cNvPr id="23577" name="Text Box 27"/>
            <p:cNvSpPr txBox="1">
              <a:spLocks noChangeArrowheads="1"/>
            </p:cNvSpPr>
            <p:nvPr/>
          </p:nvSpPr>
          <p:spPr bwMode="auto">
            <a:xfrm>
              <a:off x="3962" y="3292"/>
              <a:ext cx="8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gold</a:t>
              </a:r>
            </a:p>
          </p:txBody>
        </p:sp>
        <p:sp>
          <p:nvSpPr>
            <p:cNvPr id="23578" name="Text Box 28"/>
            <p:cNvSpPr txBox="1">
              <a:spLocks noChangeArrowheads="1"/>
            </p:cNvSpPr>
            <p:nvPr/>
          </p:nvSpPr>
          <p:spPr bwMode="auto">
            <a:xfrm>
              <a:off x="3261" y="3294"/>
              <a:ext cx="10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Au =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176838" y="5632450"/>
            <a:ext cx="2563812" cy="579438"/>
            <a:chOff x="3261" y="3609"/>
            <a:chExt cx="1615" cy="365"/>
          </a:xfrm>
        </p:grpSpPr>
        <p:sp>
          <p:nvSpPr>
            <p:cNvPr id="23575" name="Text Box 29"/>
            <p:cNvSpPr txBox="1">
              <a:spLocks noChangeArrowheads="1"/>
            </p:cNvSpPr>
            <p:nvPr/>
          </p:nvSpPr>
          <p:spPr bwMode="auto">
            <a:xfrm>
              <a:off x="3972" y="3609"/>
              <a:ext cx="9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silver</a:t>
              </a:r>
            </a:p>
          </p:txBody>
        </p:sp>
        <p:sp>
          <p:nvSpPr>
            <p:cNvPr id="23576" name="Text Box 30"/>
            <p:cNvSpPr txBox="1">
              <a:spLocks noChangeArrowheads="1"/>
            </p:cNvSpPr>
            <p:nvPr/>
          </p:nvSpPr>
          <p:spPr bwMode="auto">
            <a:xfrm>
              <a:off x="3261" y="3609"/>
              <a:ext cx="9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Ag =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46713" y="3065463"/>
            <a:ext cx="2870200" cy="579437"/>
            <a:chOff x="3431" y="1931"/>
            <a:chExt cx="1808" cy="365"/>
          </a:xfrm>
        </p:grpSpPr>
        <p:sp>
          <p:nvSpPr>
            <p:cNvPr id="23573" name="Text Box 31"/>
            <p:cNvSpPr txBox="1">
              <a:spLocks noChangeArrowheads="1"/>
            </p:cNvSpPr>
            <p:nvPr/>
          </p:nvSpPr>
          <p:spPr bwMode="auto">
            <a:xfrm>
              <a:off x="3969" y="1931"/>
              <a:ext cx="12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iodine</a:t>
              </a:r>
            </a:p>
          </p:txBody>
        </p:sp>
        <p:sp>
          <p:nvSpPr>
            <p:cNvPr id="23574" name="Text Box 32"/>
            <p:cNvSpPr txBox="1">
              <a:spLocks noChangeArrowheads="1"/>
            </p:cNvSpPr>
            <p:nvPr/>
          </p:nvSpPr>
          <p:spPr bwMode="auto">
            <a:xfrm>
              <a:off x="3431" y="1931"/>
              <a:ext cx="6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FF0000"/>
                  </a:solidFill>
                  <a:latin typeface="Comic Sans MS" pitchFamily="66" charset="0"/>
                </a:rPr>
                <a:t>I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6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4" grpId="0"/>
      <p:bldP spid="451601" grpId="0"/>
      <p:bldP spid="4516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6" name="Object 8"/>
          <p:cNvGraphicFramePr>
            <a:graphicFrameLocks noChangeAspect="1"/>
          </p:cNvGraphicFramePr>
          <p:nvPr/>
        </p:nvGraphicFramePr>
        <p:xfrm>
          <a:off x="3132138" y="4818063"/>
          <a:ext cx="184308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icture Publisher Image" r:id="rId4" imgW="2457360" imgH="2181240" progId="PictPub.Image.7">
                  <p:embed/>
                </p:oleObj>
              </mc:Choice>
              <mc:Fallback>
                <p:oleObj name="Picture Publisher Image" r:id="rId4" imgW="2457360" imgH="2181240" progId="PictPub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818063"/>
                        <a:ext cx="184308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80288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How to write symbols for elements</a:t>
            </a:r>
          </a:p>
        </p:txBody>
      </p:sp>
      <p:sp>
        <p:nvSpPr>
          <p:cNvPr id="375821" name="Oval 13"/>
          <p:cNvSpPr>
            <a:spLocks noChangeAspect="1" noChangeArrowheads="1"/>
          </p:cNvSpPr>
          <p:nvPr/>
        </p:nvSpPr>
        <p:spPr bwMode="auto">
          <a:xfrm>
            <a:off x="250825" y="80010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574675" y="692150"/>
            <a:ext cx="8208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Two important rules should be followed when writing the symbols of elements so that there is no confusion.</a:t>
            </a: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74675" y="1628775"/>
            <a:ext cx="7526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1. The first letter of an element’s symbol is always a capital letter.</a:t>
            </a: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592138" y="3213100"/>
            <a:ext cx="7561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2. If there are two letters in the element’s symbol, the second letter is always a small letter.</a:t>
            </a:r>
          </a:p>
        </p:txBody>
      </p:sp>
      <p:sp>
        <p:nvSpPr>
          <p:cNvPr id="375833" name="Text Box 25"/>
          <p:cNvSpPr txBox="1">
            <a:spLocks noChangeArrowheads="1"/>
          </p:cNvSpPr>
          <p:nvPr/>
        </p:nvSpPr>
        <p:spPr bwMode="auto">
          <a:xfrm>
            <a:off x="971550" y="2401888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e.g.</a:t>
            </a:r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2400"/>
              <a:t> </a:t>
            </a:r>
            <a:r>
              <a:rPr lang="en-GB" altLang="en-US" sz="3600">
                <a:solidFill>
                  <a:srgbClr val="010067"/>
                </a:solidFill>
              </a:rPr>
              <a:t>(</a:t>
            </a:r>
            <a:r>
              <a:rPr lang="en-GB" altLang="en-US" sz="2400">
                <a:solidFill>
                  <a:srgbClr val="010067"/>
                </a:solidFill>
              </a:rPr>
              <a:t>not</a:t>
            </a:r>
            <a:r>
              <a:rPr lang="en-GB" altLang="en-US" sz="2400"/>
              <a:t> </a:t>
            </a:r>
            <a:r>
              <a:rPr lang="en-GB" altLang="en-US" sz="36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3600">
                <a:solidFill>
                  <a:srgbClr val="010067"/>
                </a:solidFill>
              </a:rPr>
              <a:t>)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010067"/>
                </a:solidFill>
              </a:rPr>
              <a:t>for</a:t>
            </a:r>
            <a:r>
              <a:rPr lang="en-GB" altLang="en-US" sz="2400"/>
              <a:t> </a:t>
            </a:r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nitrogen</a:t>
            </a:r>
          </a:p>
        </p:txBody>
      </p:sp>
      <p:sp>
        <p:nvSpPr>
          <p:cNvPr id="375834" name="Text Box 26"/>
          <p:cNvSpPr txBox="1">
            <a:spLocks noChangeArrowheads="1"/>
          </p:cNvSpPr>
          <p:nvPr/>
        </p:nvSpPr>
        <p:spPr bwMode="auto">
          <a:xfrm>
            <a:off x="935038" y="3987800"/>
            <a:ext cx="536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e.g.</a:t>
            </a:r>
            <a:r>
              <a:rPr lang="en-GB" altLang="en-US"/>
              <a:t> </a:t>
            </a:r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en-GB" altLang="en-US" sz="2400"/>
              <a:t> </a:t>
            </a:r>
            <a:r>
              <a:rPr lang="en-GB" altLang="en-US" sz="3600">
                <a:solidFill>
                  <a:srgbClr val="010067"/>
                </a:solidFill>
              </a:rPr>
              <a:t>(</a:t>
            </a:r>
            <a:r>
              <a:rPr lang="en-GB" altLang="en-US" sz="2400">
                <a:solidFill>
                  <a:srgbClr val="010067"/>
                </a:solidFill>
              </a:rPr>
              <a:t>not</a:t>
            </a:r>
            <a:r>
              <a:rPr lang="en-GB" altLang="en-US" sz="2400"/>
              <a:t> </a:t>
            </a:r>
            <a:r>
              <a:rPr lang="en-GB" altLang="en-US" sz="3600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en-GB" altLang="en-US" sz="3600">
                <a:solidFill>
                  <a:srgbClr val="010067"/>
                </a:solidFill>
              </a:rPr>
              <a:t>)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010067"/>
                </a:solidFill>
              </a:rPr>
              <a:t>for</a:t>
            </a:r>
            <a:r>
              <a:rPr lang="en-GB" altLang="en-US" sz="2400"/>
              <a:t> </a:t>
            </a:r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cobalt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64163" y="4941888"/>
            <a:ext cx="3024187" cy="1293812"/>
            <a:chOff x="3379" y="3113"/>
            <a:chExt cx="1905" cy="815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3379" y="3113"/>
              <a:ext cx="1905" cy="815"/>
            </a:xfrm>
            <a:prstGeom prst="wedgeEllipseCallout">
              <a:avLst>
                <a:gd name="adj1" fmla="val -103648"/>
                <a:gd name="adj2" fmla="val -3741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altLang="en-US" sz="2400">
                <a:solidFill>
                  <a:srgbClr val="000099"/>
                </a:solidFill>
              </a:endParaRPr>
            </a:p>
          </p:txBody>
        </p:sp>
        <p:sp>
          <p:nvSpPr>
            <p:cNvPr id="2060" name="Text Box 34"/>
            <p:cNvSpPr txBox="1">
              <a:spLocks noChangeArrowheads="1"/>
            </p:cNvSpPr>
            <p:nvPr/>
          </p:nvSpPr>
          <p:spPr bwMode="auto">
            <a:xfrm>
              <a:off x="3487" y="3219"/>
              <a:ext cx="1716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000">
                  <a:solidFill>
                    <a:srgbClr val="000099"/>
                  </a:solidFill>
                </a:rPr>
                <a:t>No, Watson! It was 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000">
                  <a:solidFill>
                    <a:srgbClr val="000099"/>
                  </a:solidFill>
                </a:rPr>
                <a:t>carbon monoxide 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000">
                  <a:solidFill>
                    <a:srgbClr val="000099"/>
                  </a:solidFill>
                </a:rPr>
                <a:t>poisoning – not cobalt.</a:t>
              </a:r>
              <a:endParaRPr lang="en-GB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3070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3" grpId="0"/>
      <p:bldP spid="375824" grpId="0"/>
      <p:bldP spid="375833" grpId="0"/>
      <p:bldP spid="375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588963" y="692150"/>
            <a:ext cx="8555037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In some elements, the atoms are joined together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form </a:t>
            </a:r>
            <a:r>
              <a:rPr lang="en-US" altLang="en-US" sz="2400" b="1">
                <a:solidFill>
                  <a:srgbClr val="FF6600"/>
                </a:solidFill>
              </a:rPr>
              <a:t>molecules</a:t>
            </a:r>
            <a:r>
              <a:rPr lang="en-US" altLang="en-US" sz="2400">
                <a:solidFill>
                  <a:srgbClr val="010067"/>
                </a:solidFill>
              </a:rPr>
              <a:t>. Combining the symbols of the atoms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in a molecule gives you the </a:t>
            </a:r>
            <a:r>
              <a:rPr lang="en-US" altLang="en-US" sz="2400" b="1">
                <a:solidFill>
                  <a:srgbClr val="FF6600"/>
                </a:solidFill>
              </a:rPr>
              <a:t>formula </a:t>
            </a:r>
            <a:r>
              <a:rPr lang="en-US" altLang="en-US" sz="2400">
                <a:solidFill>
                  <a:srgbClr val="010067"/>
                </a:solidFill>
              </a:rPr>
              <a:t>of the molecule.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10067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What is the formula for the molecules in each element?</a:t>
            </a:r>
          </a:p>
        </p:txBody>
      </p:sp>
      <p:sp>
        <p:nvSpPr>
          <p:cNvPr id="25603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67625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Symbols for molecules of elements</a:t>
            </a:r>
          </a:p>
        </p:txBody>
      </p:sp>
      <p:sp>
        <p:nvSpPr>
          <p:cNvPr id="391248" name="Text Box 80"/>
          <p:cNvSpPr txBox="1">
            <a:spLocks noChangeArrowheads="1"/>
          </p:cNvSpPr>
          <p:nvPr/>
        </p:nvSpPr>
        <p:spPr bwMode="auto">
          <a:xfrm>
            <a:off x="684213" y="546258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FF"/>
                </a:solidFill>
                <a:latin typeface="Comic Sans MS" pitchFamily="66" charset="0"/>
              </a:rPr>
              <a:t>nitrogen</a:t>
            </a:r>
          </a:p>
        </p:txBody>
      </p:sp>
      <p:sp>
        <p:nvSpPr>
          <p:cNvPr id="391250" name="Text Box 82"/>
          <p:cNvSpPr txBox="1">
            <a:spLocks noChangeArrowheads="1"/>
          </p:cNvSpPr>
          <p:nvPr/>
        </p:nvSpPr>
        <p:spPr bwMode="auto">
          <a:xfrm>
            <a:off x="684213" y="284162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Comic Sans MS" pitchFamily="66" charset="0"/>
              </a:rPr>
              <a:t>oxygen</a:t>
            </a:r>
          </a:p>
        </p:txBody>
      </p:sp>
      <p:sp>
        <p:nvSpPr>
          <p:cNvPr id="391252" name="Text Box 84"/>
          <p:cNvSpPr txBox="1">
            <a:spLocks noChangeArrowheads="1"/>
          </p:cNvSpPr>
          <p:nvPr/>
        </p:nvSpPr>
        <p:spPr bwMode="auto">
          <a:xfrm>
            <a:off x="5508625" y="5265738"/>
            <a:ext cx="107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5400" b="1">
                <a:solidFill>
                  <a:srgbClr val="0000FF"/>
                </a:solidFill>
                <a:latin typeface="Comic Sans MS" pitchFamily="66" charset="0"/>
              </a:rPr>
              <a:t>N</a:t>
            </a:r>
            <a:r>
              <a:rPr lang="en-GB" altLang="en-US" sz="5400" b="1" baseline="-25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91254" name="Text Box 86"/>
          <p:cNvSpPr txBox="1">
            <a:spLocks noChangeArrowheads="1"/>
          </p:cNvSpPr>
          <p:nvPr/>
        </p:nvSpPr>
        <p:spPr bwMode="auto">
          <a:xfrm>
            <a:off x="5508625" y="2643188"/>
            <a:ext cx="107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altLang="en-US" sz="54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391255" name="Oval 87"/>
          <p:cNvSpPr>
            <a:spLocks noChangeAspect="1" noChangeArrowheads="1"/>
          </p:cNvSpPr>
          <p:nvPr/>
        </p:nvSpPr>
        <p:spPr bwMode="auto">
          <a:xfrm>
            <a:off x="323850" y="79533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391256" name="Text Box 88"/>
          <p:cNvSpPr txBox="1">
            <a:spLocks noChangeArrowheads="1"/>
          </p:cNvSpPr>
          <p:nvPr/>
        </p:nvSpPr>
        <p:spPr bwMode="auto">
          <a:xfrm>
            <a:off x="7199313" y="3408363"/>
            <a:ext cx="18367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There are groups of </a:t>
            </a:r>
            <a:r>
              <a:rPr lang="en-GB" altLang="en-US" sz="2400" b="1">
                <a:solidFill>
                  <a:srgbClr val="010067"/>
                </a:solidFill>
              </a:rPr>
              <a:t>two atoms</a:t>
            </a:r>
            <a:r>
              <a:rPr lang="en-GB" altLang="en-US" sz="2400">
                <a:solidFill>
                  <a:srgbClr val="010067"/>
                </a:solidFill>
              </a:rPr>
              <a:t> in each molecule.</a:t>
            </a:r>
          </a:p>
        </p:txBody>
      </p:sp>
      <p:sp>
        <p:nvSpPr>
          <p:cNvPr id="391266" name="WordArt 98"/>
          <p:cNvSpPr>
            <a:spLocks noChangeArrowheads="1" noChangeShapeType="1" noTextEdit="1"/>
          </p:cNvSpPr>
          <p:nvPr/>
        </p:nvSpPr>
        <p:spPr bwMode="auto">
          <a:xfrm>
            <a:off x="787400" y="4229100"/>
            <a:ext cx="1524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hydrogen</a:t>
            </a: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627313" y="3797300"/>
            <a:ext cx="2449512" cy="1239838"/>
            <a:chOff x="1655" y="2392"/>
            <a:chExt cx="1543" cy="781"/>
          </a:xfrm>
        </p:grpSpPr>
        <p:sp>
          <p:nvSpPr>
            <p:cNvPr id="25622" name="Rectangle 104"/>
            <p:cNvSpPr>
              <a:spLocks noChangeArrowheads="1"/>
            </p:cNvSpPr>
            <p:nvPr/>
          </p:nvSpPr>
          <p:spPr bwMode="auto">
            <a:xfrm>
              <a:off x="1655" y="2392"/>
              <a:ext cx="1543" cy="7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pic>
          <p:nvPicPr>
            <p:cNvPr id="25623" name="Picture 99" descr="molecul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19"/>
              <a:ext cx="148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651500" y="4060825"/>
            <a:ext cx="720725" cy="696913"/>
            <a:chOff x="3696" y="1691"/>
            <a:chExt cx="454" cy="439"/>
          </a:xfrm>
        </p:grpSpPr>
        <p:sp>
          <p:nvSpPr>
            <p:cNvPr id="25620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3696" y="1691"/>
              <a:ext cx="279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Comic Sans MS"/>
                </a:rPr>
                <a:t>H</a:t>
              </a:r>
            </a:p>
          </p:txBody>
        </p:sp>
        <p:sp>
          <p:nvSpPr>
            <p:cNvPr id="2562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4010" y="1921"/>
              <a:ext cx="140" cy="2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Comic Sans MS"/>
                </a:rPr>
                <a:t>2</a:t>
              </a:r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2627313" y="5110163"/>
            <a:ext cx="2449512" cy="1223962"/>
            <a:chOff x="1655" y="3219"/>
            <a:chExt cx="1543" cy="771"/>
          </a:xfrm>
        </p:grpSpPr>
        <p:sp>
          <p:nvSpPr>
            <p:cNvPr id="25618" name="Rectangle 108"/>
            <p:cNvSpPr>
              <a:spLocks noChangeArrowheads="1"/>
            </p:cNvSpPr>
            <p:nvPr/>
          </p:nvSpPr>
          <p:spPr bwMode="auto">
            <a:xfrm>
              <a:off x="1655" y="3219"/>
              <a:ext cx="1543" cy="7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pic>
          <p:nvPicPr>
            <p:cNvPr id="25619" name="Picture 105" descr="molecule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" y="3230"/>
              <a:ext cx="148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2627313" y="2489200"/>
            <a:ext cx="2449512" cy="1252538"/>
            <a:chOff x="1655" y="1568"/>
            <a:chExt cx="1543" cy="789"/>
          </a:xfrm>
        </p:grpSpPr>
        <p:sp>
          <p:nvSpPr>
            <p:cNvPr id="25616" name="Rectangle 109"/>
            <p:cNvSpPr>
              <a:spLocks noChangeArrowheads="1"/>
            </p:cNvSpPr>
            <p:nvPr/>
          </p:nvSpPr>
          <p:spPr bwMode="auto">
            <a:xfrm>
              <a:off x="1655" y="1568"/>
              <a:ext cx="1543" cy="77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pic>
          <p:nvPicPr>
            <p:cNvPr id="25617" name="Picture 106" descr="molecule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1603"/>
              <a:ext cx="148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1278" name="AutoShape 110"/>
          <p:cNvSpPr>
            <a:spLocks/>
          </p:cNvSpPr>
          <p:nvPr/>
        </p:nvSpPr>
        <p:spPr bwMode="auto">
          <a:xfrm>
            <a:off x="6804025" y="3068638"/>
            <a:ext cx="504825" cy="2881312"/>
          </a:xfrm>
          <a:prstGeom prst="rightBrace">
            <a:avLst>
              <a:gd name="adj1" fmla="val 4756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b="1"/>
          </a:p>
        </p:txBody>
      </p:sp>
    </p:spTree>
    <p:extLst>
      <p:ext uri="{BB962C8B-B14F-4D97-AF65-F5344CB8AC3E}">
        <p14:creationId xmlns:p14="http://schemas.microsoft.com/office/powerpoint/2010/main" val="39121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9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9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9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9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/>
      <p:bldP spid="391248" grpId="0"/>
      <p:bldP spid="391250" grpId="0"/>
      <p:bldP spid="391252" grpId="0"/>
      <p:bldP spid="391254" grpId="0"/>
      <p:bldP spid="391255" grpId="0" animBg="1"/>
      <p:bldP spid="391256" grpId="0"/>
      <p:bldP spid="391266" grpId="0" animBg="1"/>
      <p:bldP spid="3912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Combining elements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87450" y="134143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n-US"/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577850" y="692150"/>
            <a:ext cx="8334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How is possible to have so many different materials from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 limited number of elements? </a:t>
            </a:r>
          </a:p>
        </p:txBody>
      </p:sp>
      <p:sp>
        <p:nvSpPr>
          <p:cNvPr id="516103" name="Oval 7"/>
          <p:cNvSpPr>
            <a:spLocks noChangeAspect="1" noChangeArrowheads="1"/>
          </p:cNvSpPr>
          <p:nvPr/>
        </p:nvSpPr>
        <p:spPr bwMode="auto">
          <a:xfrm>
            <a:off x="296863" y="7905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pic>
        <p:nvPicPr>
          <p:cNvPr id="516104" name="Picture 8" descr="8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47813"/>
            <a:ext cx="827722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build="p"/>
      <p:bldP spid="516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Combining elements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187450" y="134143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n-US"/>
          </a:p>
        </p:txBody>
      </p:sp>
      <p:pic>
        <p:nvPicPr>
          <p:cNvPr id="438278" name="Picture 6" descr="chee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418"/>
          <a:stretch>
            <a:fillRect/>
          </a:stretch>
        </p:blipFill>
        <p:spPr bwMode="auto">
          <a:xfrm>
            <a:off x="4500563" y="871538"/>
            <a:ext cx="44434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558800" y="692150"/>
            <a:ext cx="401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How do you get so many different cheeses?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What is the key ingredient in all cheeses?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Milk is combined with a small number of ingredients under different conditions to make a huge number of different cheeses.</a:t>
            </a:r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693738" y="4762500"/>
            <a:ext cx="8170862" cy="11874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In a similar way, a small number of elements can be combined in many different ways to make a huge number of different compounds.</a:t>
            </a:r>
          </a:p>
        </p:txBody>
      </p:sp>
      <p:sp>
        <p:nvSpPr>
          <p:cNvPr id="438282" name="Oval 10"/>
          <p:cNvSpPr>
            <a:spLocks noChangeAspect="1" noChangeArrowheads="1"/>
          </p:cNvSpPr>
          <p:nvPr/>
        </p:nvSpPr>
        <p:spPr bwMode="auto">
          <a:xfrm>
            <a:off x="296863" y="7905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38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38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build="p"/>
      <p:bldP spid="438281" grpId="0" animBg="1"/>
      <p:bldP spid="438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What is a compound?</a:t>
            </a:r>
          </a:p>
        </p:txBody>
      </p:sp>
      <p:grpSp>
        <p:nvGrpSpPr>
          <p:cNvPr id="32771" name="Group 49"/>
          <p:cNvGrpSpPr>
            <a:grpSpLocks/>
          </p:cNvGrpSpPr>
          <p:nvPr/>
        </p:nvGrpSpPr>
        <p:grpSpPr bwMode="auto">
          <a:xfrm rot="3105181">
            <a:off x="5677694" y="3728244"/>
            <a:ext cx="642938" cy="2381250"/>
            <a:chOff x="4365" y="1994"/>
            <a:chExt cx="669" cy="2004"/>
          </a:xfrm>
        </p:grpSpPr>
        <p:sp>
          <p:nvSpPr>
            <p:cNvPr id="32779" name="Line 50"/>
            <p:cNvSpPr>
              <a:spLocks noChangeShapeType="1"/>
            </p:cNvSpPr>
            <p:nvPr/>
          </p:nvSpPr>
          <p:spPr bwMode="auto">
            <a:xfrm flipV="1">
              <a:off x="4961" y="1994"/>
              <a:ext cx="73" cy="1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0" name="Line 51"/>
            <p:cNvSpPr>
              <a:spLocks noChangeShapeType="1"/>
            </p:cNvSpPr>
            <p:nvPr/>
          </p:nvSpPr>
          <p:spPr bwMode="auto">
            <a:xfrm flipH="1" flipV="1">
              <a:off x="4365" y="2007"/>
              <a:ext cx="91" cy="1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1" name="Oval 52"/>
            <p:cNvSpPr>
              <a:spLocks noChangeArrowheads="1"/>
            </p:cNvSpPr>
            <p:nvPr/>
          </p:nvSpPr>
          <p:spPr bwMode="auto">
            <a:xfrm>
              <a:off x="4454" y="3461"/>
              <a:ext cx="509" cy="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32782" name="Rectangle 53"/>
            <p:cNvSpPr>
              <a:spLocks noChangeArrowheads="1"/>
            </p:cNvSpPr>
            <p:nvPr/>
          </p:nvSpPr>
          <p:spPr bwMode="auto">
            <a:xfrm>
              <a:off x="4464" y="3216"/>
              <a:ext cx="492" cy="5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32783" name="Rectangle 54"/>
            <p:cNvSpPr>
              <a:spLocks noChangeArrowheads="1"/>
            </p:cNvSpPr>
            <p:nvPr/>
          </p:nvSpPr>
          <p:spPr bwMode="auto">
            <a:xfrm>
              <a:off x="4466" y="3716"/>
              <a:ext cx="486" cy="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32784" name="Line 55"/>
            <p:cNvSpPr>
              <a:spLocks noChangeShapeType="1"/>
            </p:cNvSpPr>
            <p:nvPr/>
          </p:nvSpPr>
          <p:spPr bwMode="auto">
            <a:xfrm flipH="1">
              <a:off x="4964" y="2108"/>
              <a:ext cx="0" cy="16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5" name="Line 56"/>
            <p:cNvSpPr>
              <a:spLocks noChangeShapeType="1"/>
            </p:cNvSpPr>
            <p:nvPr/>
          </p:nvSpPr>
          <p:spPr bwMode="auto">
            <a:xfrm>
              <a:off x="4462" y="3182"/>
              <a:ext cx="25" cy="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6" name="Line 57"/>
            <p:cNvSpPr>
              <a:spLocks noChangeShapeType="1"/>
            </p:cNvSpPr>
            <p:nvPr/>
          </p:nvSpPr>
          <p:spPr bwMode="auto">
            <a:xfrm>
              <a:off x="4489" y="3217"/>
              <a:ext cx="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7" name="Line 58"/>
            <p:cNvSpPr>
              <a:spLocks noChangeShapeType="1"/>
            </p:cNvSpPr>
            <p:nvPr/>
          </p:nvSpPr>
          <p:spPr bwMode="auto">
            <a:xfrm flipV="1">
              <a:off x="4936" y="3185"/>
              <a:ext cx="21" cy="3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32788" name="Line 59"/>
            <p:cNvSpPr>
              <a:spLocks noChangeShapeType="1"/>
            </p:cNvSpPr>
            <p:nvPr/>
          </p:nvSpPr>
          <p:spPr bwMode="auto">
            <a:xfrm flipH="1">
              <a:off x="4454" y="2114"/>
              <a:ext cx="0" cy="16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</p:grpSp>
      <p:sp>
        <p:nvSpPr>
          <p:cNvPr id="336969" name="Text Box 73"/>
          <p:cNvSpPr txBox="1">
            <a:spLocks noChangeArrowheads="1"/>
          </p:cNvSpPr>
          <p:nvPr/>
        </p:nvSpPr>
        <p:spPr bwMode="auto">
          <a:xfrm>
            <a:off x="611188" y="704850"/>
            <a:ext cx="8459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 </a:t>
            </a:r>
            <a:r>
              <a:rPr lang="en-GB" altLang="en-US" sz="2400" b="1">
                <a:solidFill>
                  <a:srgbClr val="FF6600"/>
                </a:solidFill>
              </a:rPr>
              <a:t>compound</a:t>
            </a:r>
            <a:r>
              <a:rPr lang="en-GB" altLang="en-US" sz="2400">
                <a:solidFill>
                  <a:srgbClr val="FF6600"/>
                </a:solidFill>
              </a:rPr>
              <a:t> </a:t>
            </a:r>
            <a:r>
              <a:rPr lang="en-GB" altLang="en-US" sz="2400">
                <a:solidFill>
                  <a:srgbClr val="010067"/>
                </a:solidFill>
              </a:rPr>
              <a:t>is the substance produced when two or more elements combine in a chemical reaction.</a:t>
            </a:r>
          </a:p>
        </p:txBody>
      </p:sp>
      <p:sp>
        <p:nvSpPr>
          <p:cNvPr id="336970" name="Text Box 74"/>
          <p:cNvSpPr txBox="1">
            <a:spLocks noChangeArrowheads="1"/>
          </p:cNvSpPr>
          <p:nvPr/>
        </p:nvSpPr>
        <p:spPr bwMode="auto">
          <a:xfrm>
            <a:off x="684213" y="5310188"/>
            <a:ext cx="8208962" cy="7762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A compound is always made up of two or more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different types of atom.</a:t>
            </a:r>
          </a:p>
        </p:txBody>
      </p:sp>
      <p:sp>
        <p:nvSpPr>
          <p:cNvPr id="336977" name="Text Box 81"/>
          <p:cNvSpPr txBox="1">
            <a:spLocks noChangeArrowheads="1"/>
          </p:cNvSpPr>
          <p:nvPr/>
        </p:nvSpPr>
        <p:spPr bwMode="auto">
          <a:xfrm>
            <a:off x="755650" y="1844675"/>
            <a:ext cx="4394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Two elements, </a:t>
            </a:r>
            <a:r>
              <a:rPr lang="en-GB" altLang="en-US" sz="2400" b="1">
                <a:solidFill>
                  <a:srgbClr val="010067"/>
                </a:solidFill>
              </a:rPr>
              <a:t>hydrogen (H)</a:t>
            </a:r>
            <a:r>
              <a:rPr lang="en-GB" altLang="en-US" sz="2400">
                <a:solidFill>
                  <a:srgbClr val="010067"/>
                </a:solidFill>
              </a:rPr>
              <a:t> and </a:t>
            </a:r>
            <a:r>
              <a:rPr lang="en-GB" altLang="en-US" sz="2400" b="1">
                <a:solidFill>
                  <a:srgbClr val="010067"/>
                </a:solidFill>
              </a:rPr>
              <a:t>oxygen (O),</a:t>
            </a:r>
            <a:r>
              <a:rPr lang="en-GB" altLang="en-US" sz="2400">
                <a:solidFill>
                  <a:srgbClr val="010067"/>
                </a:solidFill>
              </a:rPr>
              <a:t> combine to make the compound, </a:t>
            </a:r>
            <a:r>
              <a:rPr lang="en-GB" altLang="en-US" sz="2400" b="1">
                <a:solidFill>
                  <a:srgbClr val="010067"/>
                </a:solidFill>
              </a:rPr>
              <a:t>water</a:t>
            </a:r>
            <a:r>
              <a:rPr lang="en-GB" altLang="en-US" sz="240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336981" name="Text Box 85"/>
          <p:cNvSpPr txBox="1">
            <a:spLocks noChangeArrowheads="1"/>
          </p:cNvSpPr>
          <p:nvPr/>
        </p:nvSpPr>
        <p:spPr bwMode="auto">
          <a:xfrm>
            <a:off x="4930775" y="3789363"/>
            <a:ext cx="4213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Which two elements combine to make the compound  </a:t>
            </a:r>
            <a:r>
              <a:rPr lang="en-GB" altLang="en-US" sz="2400" b="1">
                <a:solidFill>
                  <a:srgbClr val="010067"/>
                </a:solidFill>
              </a:rPr>
              <a:t>carbon dioxide</a:t>
            </a:r>
            <a:r>
              <a:rPr lang="en-GB" altLang="en-US" sz="2400">
                <a:solidFill>
                  <a:srgbClr val="010067"/>
                </a:solidFill>
              </a:rPr>
              <a:t>?</a:t>
            </a:r>
          </a:p>
        </p:txBody>
      </p:sp>
      <p:sp>
        <p:nvSpPr>
          <p:cNvPr id="336982" name="Oval 86"/>
          <p:cNvSpPr>
            <a:spLocks noChangeAspect="1" noChangeArrowheads="1"/>
          </p:cNvSpPr>
          <p:nvPr/>
        </p:nvSpPr>
        <p:spPr bwMode="auto">
          <a:xfrm>
            <a:off x="323850" y="7937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pic>
        <p:nvPicPr>
          <p:cNvPr id="336987" name="Picture 91" descr="watermolecule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65263"/>
            <a:ext cx="284321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988" name="Picture 92" descr="carbon_dioxide_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357563"/>
            <a:ext cx="38544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69" grpId="0"/>
      <p:bldP spid="336970" grpId="0" animBg="1"/>
      <p:bldP spid="336977" grpId="0"/>
      <p:bldP spid="336981" grpId="0"/>
      <p:bldP spid="3369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27988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Making a compound – carbon dioxide</a:t>
            </a:r>
          </a:p>
        </p:txBody>
      </p:sp>
      <p:sp>
        <p:nvSpPr>
          <p:cNvPr id="314419" name="Text Box 51"/>
          <p:cNvSpPr txBox="1">
            <a:spLocks noChangeArrowheads="1"/>
          </p:cNvSpPr>
          <p:nvPr/>
        </p:nvSpPr>
        <p:spPr bwMode="auto">
          <a:xfrm>
            <a:off x="609600" y="692150"/>
            <a:ext cx="835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 compound has very different properties to the elements from which it is made.</a:t>
            </a:r>
            <a:r>
              <a:rPr lang="en-GB" altLang="en-US" sz="240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353175" y="2251075"/>
            <a:ext cx="2970213" cy="3660775"/>
            <a:chOff x="4002" y="1418"/>
            <a:chExt cx="1871" cy="2306"/>
          </a:xfrm>
        </p:grpSpPr>
        <p:graphicFrame>
          <p:nvGraphicFramePr>
            <p:cNvPr id="8194" name="Object 53"/>
            <p:cNvGraphicFramePr>
              <a:graphicFrameLocks noChangeAspect="1"/>
            </p:cNvGraphicFramePr>
            <p:nvPr/>
          </p:nvGraphicFramePr>
          <p:xfrm>
            <a:off x="4740" y="1752"/>
            <a:ext cx="419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Picture Publisher Image" r:id="rId4" imgW="523810" imgH="1419048" progId="PictPub.Image.7">
                    <p:embed/>
                  </p:oleObj>
                </mc:Choice>
                <mc:Fallback>
                  <p:oleObj name="Picture Publisher Image" r:id="rId4" imgW="523810" imgH="1419048" progId="PictPub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" y="1752"/>
                          <a:ext cx="419" cy="1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Text Box 54"/>
            <p:cNvSpPr txBox="1">
              <a:spLocks noChangeArrowheads="1"/>
            </p:cNvSpPr>
            <p:nvPr/>
          </p:nvSpPr>
          <p:spPr bwMode="auto">
            <a:xfrm>
              <a:off x="4059" y="1418"/>
              <a:ext cx="18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FF"/>
                  </a:solidFill>
                </a:rPr>
                <a:t>carbon dioxide</a:t>
              </a:r>
            </a:p>
          </p:txBody>
        </p:sp>
        <p:sp>
          <p:nvSpPr>
            <p:cNvPr id="8212" name="Text Box 55"/>
            <p:cNvSpPr txBox="1">
              <a:spLocks noChangeArrowheads="1"/>
            </p:cNvSpPr>
            <p:nvPr/>
          </p:nvSpPr>
          <p:spPr bwMode="auto">
            <a:xfrm>
              <a:off x="4002" y="2976"/>
              <a:ext cx="18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00FF"/>
                  </a:solidFill>
                </a:rPr>
                <a:t>A colourless gas which is used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00FF"/>
                  </a:solidFill>
                </a:rPr>
                <a:t>to put out fires.</a:t>
              </a:r>
            </a:p>
          </p:txBody>
        </p:sp>
      </p:grpSp>
      <p:sp>
        <p:nvSpPr>
          <p:cNvPr id="314424" name="Text Box 56"/>
          <p:cNvSpPr txBox="1">
            <a:spLocks noChangeArrowheads="1"/>
          </p:cNvSpPr>
          <p:nvPr/>
        </p:nvSpPr>
        <p:spPr bwMode="auto">
          <a:xfrm>
            <a:off x="5364163" y="327025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to make</a:t>
            </a:r>
            <a:r>
              <a:rPr lang="en-GB" altLang="en-US"/>
              <a:t> </a:t>
            </a: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23850" y="2251075"/>
            <a:ext cx="2305050" cy="3660775"/>
            <a:chOff x="204" y="1418"/>
            <a:chExt cx="1452" cy="2306"/>
          </a:xfrm>
        </p:grpSpPr>
        <p:pic>
          <p:nvPicPr>
            <p:cNvPr id="8208" name="Picture 52" descr="co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8" r="14174"/>
            <a:stretch>
              <a:fillRect/>
            </a:stretch>
          </p:blipFill>
          <p:spPr bwMode="auto">
            <a:xfrm>
              <a:off x="293" y="1871"/>
              <a:ext cx="1131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57"/>
            <p:cNvSpPr txBox="1">
              <a:spLocks noChangeArrowheads="1"/>
            </p:cNvSpPr>
            <p:nvPr/>
          </p:nvSpPr>
          <p:spPr bwMode="auto">
            <a:xfrm>
              <a:off x="273" y="1418"/>
              <a:ext cx="10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FF0000"/>
                  </a:solidFill>
                </a:rPr>
                <a:t>carbon</a:t>
              </a:r>
            </a:p>
          </p:txBody>
        </p:sp>
        <p:sp>
          <p:nvSpPr>
            <p:cNvPr id="8210" name="Text Box 58"/>
            <p:cNvSpPr txBox="1">
              <a:spLocks noChangeArrowheads="1"/>
            </p:cNvSpPr>
            <p:nvPr/>
          </p:nvSpPr>
          <p:spPr bwMode="auto">
            <a:xfrm>
              <a:off x="204" y="2976"/>
              <a:ext cx="145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FF0000"/>
                  </a:solidFill>
                </a:rPr>
                <a:t>A black solid which can be used as a fuel.</a:t>
              </a:r>
            </a:p>
          </p:txBody>
        </p:sp>
      </p:grpSp>
      <p:sp>
        <p:nvSpPr>
          <p:cNvPr id="314427" name="Text Box 59"/>
          <p:cNvSpPr txBox="1">
            <a:spLocks noChangeArrowheads="1"/>
          </p:cNvSpPr>
          <p:nvPr/>
        </p:nvSpPr>
        <p:spPr bwMode="auto">
          <a:xfrm>
            <a:off x="2193925" y="3173413"/>
            <a:ext cx="1512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combines with</a:t>
            </a:r>
          </a:p>
        </p:txBody>
      </p:sp>
      <p:sp>
        <p:nvSpPr>
          <p:cNvPr id="314433" name="Oval 65"/>
          <p:cNvSpPr>
            <a:spLocks noChangeAspect="1" noChangeArrowheads="1"/>
          </p:cNvSpPr>
          <p:nvPr/>
        </p:nvSpPr>
        <p:spPr bwMode="auto">
          <a:xfrm>
            <a:off x="323850" y="76358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314436" name="Text Box 68"/>
          <p:cNvSpPr txBox="1">
            <a:spLocks noChangeArrowheads="1"/>
          </p:cNvSpPr>
          <p:nvPr/>
        </p:nvSpPr>
        <p:spPr bwMode="auto">
          <a:xfrm>
            <a:off x="6642100" y="1563688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10067"/>
                </a:solidFill>
                <a:latin typeface="Comic Sans MS" pitchFamily="66" charset="0"/>
              </a:rPr>
              <a:t>compound</a:t>
            </a:r>
          </a:p>
        </p:txBody>
      </p:sp>
      <p:sp>
        <p:nvSpPr>
          <p:cNvPr id="314437" name="Text Box 69"/>
          <p:cNvSpPr txBox="1">
            <a:spLocks noChangeArrowheads="1"/>
          </p:cNvSpPr>
          <p:nvPr/>
        </p:nvSpPr>
        <p:spPr bwMode="auto">
          <a:xfrm>
            <a:off x="1765300" y="1563688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10067"/>
                </a:solidFill>
                <a:latin typeface="Comic Sans MS" pitchFamily="66" charset="0"/>
              </a:rPr>
              <a:t>elements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843213" y="2251075"/>
            <a:ext cx="3529012" cy="3660775"/>
            <a:chOff x="1791" y="1418"/>
            <a:chExt cx="2223" cy="2306"/>
          </a:xfrm>
        </p:grpSpPr>
        <p:sp>
          <p:nvSpPr>
            <p:cNvPr id="8205" name="Text Box 60"/>
            <p:cNvSpPr txBox="1">
              <a:spLocks noChangeArrowheads="1"/>
            </p:cNvSpPr>
            <p:nvPr/>
          </p:nvSpPr>
          <p:spPr bwMode="auto">
            <a:xfrm>
              <a:off x="2426" y="1418"/>
              <a:ext cx="9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8000"/>
                  </a:solidFill>
                </a:rPr>
                <a:t>oxygen</a:t>
              </a:r>
            </a:p>
          </p:txBody>
        </p:sp>
        <p:sp>
          <p:nvSpPr>
            <p:cNvPr id="8206" name="Text Box 64"/>
            <p:cNvSpPr txBox="1">
              <a:spLocks noChangeArrowheads="1"/>
            </p:cNvSpPr>
            <p:nvPr/>
          </p:nvSpPr>
          <p:spPr bwMode="auto">
            <a:xfrm>
              <a:off x="1791" y="2976"/>
              <a:ext cx="222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8000"/>
                  </a:solidFill>
                </a:rPr>
                <a:t>A colourless gas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8000"/>
                  </a:solidFill>
                </a:rPr>
                <a:t>which is essential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8000"/>
                  </a:solidFill>
                </a:rPr>
                <a:t>for life.</a:t>
              </a:r>
            </a:p>
          </p:txBody>
        </p:sp>
        <p:pic>
          <p:nvPicPr>
            <p:cNvPr id="8207" name="Picture 77" descr="oxygen_R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1663"/>
              <a:ext cx="132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2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19" grpId="0"/>
      <p:bldP spid="314424" grpId="0"/>
      <p:bldP spid="314427" grpId="0"/>
      <p:bldP spid="314433" grpId="0" animBg="1"/>
      <p:bldP spid="314436" grpId="0"/>
      <p:bldP spid="314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Making a compound – water 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574675" y="6921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What are the elements which make up water?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In what ways are the elements different to their compound?</a:t>
            </a:r>
            <a:r>
              <a:rPr lang="en-GB" altLang="en-US" sz="24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5292725" y="331311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to make</a:t>
            </a:r>
            <a:endParaRPr lang="en-GB" altLang="en-US"/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2195513" y="3182938"/>
            <a:ext cx="1512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combines with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637338" y="1563688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10067"/>
                </a:solidFill>
                <a:latin typeface="Comic Sans MS" pitchFamily="66" charset="0"/>
              </a:rPr>
              <a:t>compound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2084388" y="1563688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10067"/>
                </a:solidFill>
                <a:latin typeface="Comic Sans MS" pitchFamily="66" charset="0"/>
              </a:rPr>
              <a:t>elements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264275" y="2262188"/>
            <a:ext cx="2916238" cy="3824287"/>
            <a:chOff x="3946" y="1425"/>
            <a:chExt cx="1837" cy="2409"/>
          </a:xfrm>
        </p:grpSpPr>
        <p:sp>
          <p:nvSpPr>
            <p:cNvPr id="33811" name="Text Box 6"/>
            <p:cNvSpPr txBox="1">
              <a:spLocks noChangeArrowheads="1"/>
            </p:cNvSpPr>
            <p:nvPr/>
          </p:nvSpPr>
          <p:spPr bwMode="auto">
            <a:xfrm>
              <a:off x="4477" y="1425"/>
              <a:ext cx="8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FF"/>
                  </a:solidFill>
                </a:rPr>
                <a:t>water</a:t>
              </a:r>
            </a:p>
          </p:txBody>
        </p:sp>
        <p:sp>
          <p:nvSpPr>
            <p:cNvPr id="33812" name="Text Box 7"/>
            <p:cNvSpPr txBox="1">
              <a:spLocks noChangeArrowheads="1"/>
            </p:cNvSpPr>
            <p:nvPr/>
          </p:nvSpPr>
          <p:spPr bwMode="auto">
            <a:xfrm>
              <a:off x="3946" y="2885"/>
              <a:ext cx="1837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00FF"/>
                  </a:solidFill>
                </a:rPr>
                <a:t>A liquid which is essential to our lives and has many different uses. </a:t>
              </a:r>
            </a:p>
          </p:txBody>
        </p:sp>
        <p:pic>
          <p:nvPicPr>
            <p:cNvPr id="33813" name="Picture 19" descr="lake and mountain in sn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82" r="14764" b="10776"/>
            <a:stretch>
              <a:fillRect/>
            </a:stretch>
          </p:blipFill>
          <p:spPr bwMode="auto">
            <a:xfrm>
              <a:off x="4377" y="1797"/>
              <a:ext cx="1043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2563" y="2262188"/>
            <a:ext cx="2517775" cy="3659187"/>
            <a:chOff x="115" y="1425"/>
            <a:chExt cx="1586" cy="2305"/>
          </a:xfrm>
        </p:grpSpPr>
        <p:sp>
          <p:nvSpPr>
            <p:cNvPr id="33808" name="Text Box 9"/>
            <p:cNvSpPr txBox="1">
              <a:spLocks noChangeArrowheads="1"/>
            </p:cNvSpPr>
            <p:nvPr/>
          </p:nvSpPr>
          <p:spPr bwMode="auto">
            <a:xfrm>
              <a:off x="295" y="1425"/>
              <a:ext cx="12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FF0000"/>
                  </a:solidFill>
                </a:rPr>
                <a:t>hydrogen</a:t>
              </a:r>
            </a:p>
          </p:txBody>
        </p:sp>
        <p:sp>
          <p:nvSpPr>
            <p:cNvPr id="33809" name="Text Box 10"/>
            <p:cNvSpPr txBox="1">
              <a:spLocks noChangeArrowheads="1"/>
            </p:cNvSpPr>
            <p:nvPr/>
          </p:nvSpPr>
          <p:spPr bwMode="auto">
            <a:xfrm>
              <a:off x="115" y="2982"/>
              <a:ext cx="158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FF0000"/>
                  </a:solidFill>
                </a:rPr>
                <a:t>A colourless gas which is used in hot air balloons.</a:t>
              </a:r>
            </a:p>
          </p:txBody>
        </p:sp>
        <p:pic>
          <p:nvPicPr>
            <p:cNvPr id="33810" name="Picture 24" descr="Picture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768"/>
              <a:ext cx="1043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8057" name="Oval 25"/>
          <p:cNvSpPr>
            <a:spLocks noChangeAspect="1" noChangeArrowheads="1"/>
          </p:cNvSpPr>
          <p:nvPr/>
        </p:nvSpPr>
        <p:spPr bwMode="auto">
          <a:xfrm>
            <a:off x="323850" y="76358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249863" y="2636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n-US" sz="2400">
              <a:solidFill>
                <a:srgbClr val="000099"/>
              </a:solidFill>
              <a:sym typeface="Monotype Sorts" pitchFamily="2" charset="2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132138" y="2238375"/>
            <a:ext cx="3024187" cy="3673475"/>
            <a:chOff x="1973" y="1410"/>
            <a:chExt cx="1905" cy="2314"/>
          </a:xfrm>
        </p:grpSpPr>
        <p:sp>
          <p:nvSpPr>
            <p:cNvPr id="33805" name="Text Box 15"/>
            <p:cNvSpPr txBox="1">
              <a:spLocks noChangeArrowheads="1"/>
            </p:cNvSpPr>
            <p:nvPr/>
          </p:nvSpPr>
          <p:spPr bwMode="auto">
            <a:xfrm>
              <a:off x="1973" y="2976"/>
              <a:ext cx="190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8000"/>
                  </a:solidFill>
                </a:rPr>
                <a:t>A colourless gas which is essential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>
                  <a:solidFill>
                    <a:srgbClr val="008000"/>
                  </a:solidFill>
                </a:rPr>
                <a:t>for life.</a:t>
              </a: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2412" y="1410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8000"/>
                  </a:solidFill>
                </a:rPr>
                <a:t>oxygen</a:t>
              </a:r>
            </a:p>
          </p:txBody>
        </p:sp>
        <p:pic>
          <p:nvPicPr>
            <p:cNvPr id="33807" name="Picture 35" descr="oxygen_R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1663"/>
              <a:ext cx="132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44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  <p:bldP spid="428040" grpId="0"/>
      <p:bldP spid="428043" grpId="0"/>
      <p:bldP spid="428049" grpId="0"/>
      <p:bldP spid="428050" grpId="0"/>
      <p:bldP spid="4280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333375"/>
            <a:ext cx="8423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Remember:</a:t>
            </a:r>
            <a:r>
              <a:rPr lang="en-US" altLang="en-US" dirty="0" smtClean="0"/>
              <a:t>  A </a:t>
            </a:r>
            <a:r>
              <a:rPr lang="en-US" altLang="en-US" dirty="0"/>
              <a:t>compound is a substance that is made from more than one element. 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6303963" y="4005263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6518275" y="47244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7165975" y="3932238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DD259"/>
              </a:gs>
              <a:gs pos="100000">
                <a:srgbClr val="75612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165975" y="4437063"/>
            <a:ext cx="935038" cy="936625"/>
          </a:xfrm>
          <a:prstGeom prst="ellipse">
            <a:avLst/>
          </a:prstGeom>
          <a:gradFill rotWithShape="1">
            <a:gsLst>
              <a:gs pos="0">
                <a:srgbClr val="FE9ADA"/>
              </a:gs>
              <a:gs pos="100000">
                <a:srgbClr val="7647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5799138" y="3500438"/>
            <a:ext cx="935037" cy="936625"/>
          </a:xfrm>
          <a:prstGeom prst="ellipse">
            <a:avLst/>
          </a:prstGeom>
          <a:gradFill rotWithShape="1">
            <a:gsLst>
              <a:gs pos="0">
                <a:srgbClr val="16D0DE"/>
              </a:gs>
              <a:gs pos="100000">
                <a:srgbClr val="0A6067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6950075" y="2924175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6373813" y="2708275"/>
            <a:ext cx="647700" cy="1295400"/>
          </a:xfrm>
          <a:prstGeom prst="ellipse">
            <a:avLst/>
          </a:prstGeom>
          <a:gradFill rotWithShape="1">
            <a:gsLst>
              <a:gs pos="0">
                <a:srgbClr val="A80CFE"/>
              </a:gs>
              <a:gs pos="100000">
                <a:srgbClr val="4E06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807200" y="357346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4FE2C"/>
              </a:gs>
              <a:gs pos="100000">
                <a:srgbClr val="71761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599363" y="3140075"/>
            <a:ext cx="935037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1260475" y="3213100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908175" y="3357563"/>
            <a:ext cx="935038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1044575" y="3573463"/>
            <a:ext cx="935038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1404938" y="4437063"/>
            <a:ext cx="935037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1692275" y="3789363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2124075" y="4365625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755650" y="4221163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504825" y="3502025"/>
            <a:ext cx="935038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2555875" y="3933825"/>
            <a:ext cx="935038" cy="93662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981200" y="249396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atom</a:t>
            </a:r>
            <a:endParaRPr lang="en-US" altLang="en-US" sz="2800" b="0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2339975" y="2925763"/>
            <a:ext cx="1444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5076825" y="256381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atom</a:t>
            </a:r>
            <a:endParaRPr lang="en-US" altLang="en-US" sz="2800" b="0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5580063" y="2995613"/>
            <a:ext cx="433387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179388" y="5662613"/>
            <a:ext cx="4176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 compound made up of 2 different elements</a:t>
            </a:r>
            <a:endParaRPr lang="en-US" altLang="en-US" sz="2800" b="0"/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4932363" y="5661025"/>
            <a:ext cx="421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 compound made up of 7 different elements</a:t>
            </a:r>
            <a:endParaRPr lang="en-US" altLang="en-US" sz="2800" b="0"/>
          </a:p>
        </p:txBody>
      </p:sp>
    </p:spTree>
    <p:extLst>
      <p:ext uri="{BB962C8B-B14F-4D97-AF65-F5344CB8AC3E}">
        <p14:creationId xmlns:p14="http://schemas.microsoft.com/office/powerpoint/2010/main" val="247542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5" grpId="0" animBg="1"/>
      <p:bldP spid="60436" grpId="0" animBg="1"/>
      <p:bldP spid="60437" grpId="0"/>
      <p:bldP spid="60438" grpId="0" animBg="1"/>
      <p:bldP spid="60439" grpId="0"/>
      <p:bldP spid="60440" grpId="0" animBg="1"/>
      <p:bldP spid="60441" grpId="0"/>
      <p:bldP spid="604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333375"/>
            <a:ext cx="842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/>
              <a:t>A compound can be broken down into elements</a:t>
            </a:r>
            <a:endParaRPr lang="en-US" altLang="en-US" sz="32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749" y="4238048"/>
            <a:ext cx="4503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 dirty="0"/>
              <a:t>A compound made up of 3 different elements</a:t>
            </a:r>
            <a:endParaRPr lang="en-US" altLang="en-US" sz="2800" b="0" dirty="0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220788" y="3182938"/>
            <a:ext cx="631825" cy="5715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852613" y="2609850"/>
            <a:ext cx="631825" cy="67627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881063" y="2662238"/>
            <a:ext cx="631825" cy="67627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317625" y="2765425"/>
            <a:ext cx="631825" cy="677863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35013" y="2922588"/>
            <a:ext cx="631825" cy="67627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977900" y="3546475"/>
            <a:ext cx="631825" cy="67627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463675" y="3494088"/>
            <a:ext cx="631825" cy="67627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539750" y="3389313"/>
            <a:ext cx="631825" cy="677862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565150" y="2868613"/>
            <a:ext cx="630238" cy="677862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1755775" y="3182938"/>
            <a:ext cx="631825" cy="676275"/>
          </a:xfrm>
          <a:prstGeom prst="ellipse">
            <a:avLst/>
          </a:prstGeom>
          <a:gradFill rotWithShape="1">
            <a:gsLst>
              <a:gs pos="0">
                <a:srgbClr val="351ADA"/>
              </a:gs>
              <a:gs pos="100000">
                <a:srgbClr val="190C6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803400" y="3441700"/>
            <a:ext cx="633413" cy="5715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1195388" y="2349500"/>
            <a:ext cx="633412" cy="5730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419475" y="3500438"/>
            <a:ext cx="172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588125" y="2349500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0"/>
              <a:t>An element</a:t>
            </a:r>
            <a:endParaRPr lang="en-US" altLang="en-US" sz="2400" b="0"/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877050" y="43656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0"/>
              <a:t>An element</a:t>
            </a:r>
            <a:endParaRPr lang="en-US" altLang="en-US" sz="2400" b="0"/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877050" y="609282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0"/>
              <a:t>An element</a:t>
            </a:r>
            <a:endParaRPr lang="en-US" altLang="en-US" sz="2400" b="0"/>
          </a:p>
        </p:txBody>
      </p:sp>
    </p:spTree>
    <p:extLst>
      <p:ext uri="{BB962C8B-B14F-4D97-AF65-F5344CB8AC3E}">
        <p14:creationId xmlns:p14="http://schemas.microsoft.com/office/powerpoint/2010/main" val="270923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0278 C 0.10625 -0.04954 0.15452 -0.10185 0.24254 -0.13449 C 0.33038 -0.1669 0.45799 -0.17963 0.58577 -0.1923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C 0.06615 -0.05648 0.13229 -0.11296 0.25278 -0.14792 C 0.37344 -0.1831 0.54844 -0.19676 0.72344 -0.21042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-10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C 0.06528 -0.07778 0.13073 -0.15556 0.24982 -0.20371 C 0.36892 -0.25209 0.54184 -0.27107 0.71493 -0.2898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-1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0.06805 -0.06528 0.13611 -0.13033 0.26024 -0.17083 C 0.38455 -0.21134 0.56475 -0.22732 0.74496 -0.2430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4421 C -0.01771 0.04328 -0.03438 0.04213 0.01302 0.04652 C 0.06059 0.05092 0.18923 0.0699 0.28402 0.07083 C 0.37864 0.07176 0.50677 0.0574 0.58125 0.05162 C 0.65573 0.04606 0.69323 0.04143 0.7309 0.0370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1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597 C -0.01719 0.01366 -0.03437 0.01135 0.01476 0.02014 C 0.06389 0.02917 0.19722 0.06806 0.29531 0.06991 C 0.3934 0.07176 0.52604 0.0426 0.60313 0.03102 C 0.68021 0.01945 0.7191 0.01019 0.75816 0.00093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719 -0.00301 -0.03438 -0.00602 0.01458 0.00556 C 0.06354 0.01713 0.19618 0.06713 0.29375 0.06945 C 0.39132 0.07176 0.52326 0.03426 0.6 0.01945 C 0.67673 0.00463 0.71545 -0.00741 0.75416 -0.01944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26 C -0.0158 0.04144 -0.03437 0.04028 0.0184 0.04491 C 0.07135 0.04954 0.21476 0.06968 0.32031 0.0706 C 0.42587 0.07176 0.5684 0.05648 0.65139 0.05047 C 0.73438 0.04445 0.77622 0.03959 0.81823 0.0349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6" y="1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1424 -0.00185 -0.02847 -0.0037 0.01198 0.00301 C 0.0526 0.00996 0.16267 0.03936 0.24358 0.04074 C 0.32465 0.04237 0.43403 0.02014 0.49774 0.01135 C 0.56146 0.00278 0.59358 -0.00439 0.62587 -0.0113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1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5243 0.11389 0.10486 0.22778 0.15625 0.28056 C 0.20764 0.33334 0.23507 0.33195 0.30833 0.31667 C 0.38159 0.30139 0.5368 0.19399 0.59583 0.18889 C 0.65486 0.1838 0.65868 0.23496 0.6625 0.28612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0.05625 0.16852 0.11267 0.33727 0.16805 0.41551 C 0.22326 0.49375 0.25278 0.49167 0.3316 0.46898 C 0.41041 0.4463 0.57743 0.28727 0.6408 0.27963 C 0.70434 0.27222 0.7085 0.34792 0.71267 0.42361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24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C 0.05364 0.13426 0.10729 0.26852 0.15989 0.33078 C 0.2125 0.39328 0.24062 0.39143 0.31562 0.37361 C 0.39062 0.35555 0.54965 0.2287 0.61007 0.22268 C 0.67048 0.21666 0.67447 0.27708 0.67847 0.3375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7" grpId="0" animBg="1"/>
      <p:bldP spid="61448" grpId="0" animBg="1"/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7" grpId="0"/>
      <p:bldP spid="61458" grpId="0"/>
      <p:bldP spid="61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types of matter.</a:t>
            </a:r>
          </a:p>
          <a:p>
            <a:pPr lvl="1"/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Compounds</a:t>
            </a:r>
          </a:p>
          <a:p>
            <a:pPr lvl="1"/>
            <a:r>
              <a:rPr lang="en-US" dirty="0" smtClean="0"/>
              <a:t>Mixtures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14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Summary: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smtClean="0"/>
              <a:t>Compounds are composed </a:t>
            </a:r>
            <a:r>
              <a:rPr lang="en-US" altLang="en-US" sz="2800" dirty="0" smtClean="0"/>
              <a:t>of two or more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different elements </a:t>
            </a:r>
            <a:r>
              <a:rPr lang="en-US" altLang="en-US" sz="2800" i="1" dirty="0" smtClean="0"/>
              <a:t>joined by chemical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i="1" dirty="0" smtClean="0"/>
              <a:t> </a:t>
            </a:r>
          </a:p>
          <a:p>
            <a:pPr lvl="1" eaLnBrk="1" hangingPunct="1"/>
            <a:r>
              <a:rPr lang="en-US" altLang="en-US" sz="2800" dirty="0" smtClean="0"/>
              <a:t>Made of </a:t>
            </a:r>
            <a:r>
              <a:rPr lang="en-US" altLang="en-US" sz="2800" u="sng" dirty="0" smtClean="0"/>
              <a:t>elements in a specific ratio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sz="2800" dirty="0" smtClean="0"/>
              <a:t>   that is always the same</a:t>
            </a:r>
          </a:p>
          <a:p>
            <a:pPr lvl="1" eaLnBrk="1" hangingPunct="1"/>
            <a:r>
              <a:rPr lang="en-US" altLang="en-US" sz="2800" dirty="0" smtClean="0"/>
              <a:t>Has a </a:t>
            </a:r>
            <a:r>
              <a:rPr lang="en-US" altLang="en-US" sz="2800" u="sng" dirty="0" smtClean="0"/>
              <a:t>chemical formula</a:t>
            </a:r>
          </a:p>
          <a:p>
            <a:pPr lvl="1" eaLnBrk="1" hangingPunct="1"/>
            <a:r>
              <a:rPr lang="en-US" altLang="en-US" sz="2800" dirty="0" smtClean="0"/>
              <a:t>Can </a:t>
            </a:r>
            <a:r>
              <a:rPr lang="en-US" altLang="en-US" sz="2800" u="sng" dirty="0" smtClean="0"/>
              <a:t>only</a:t>
            </a:r>
            <a:r>
              <a:rPr lang="en-US" altLang="en-US" sz="2800" dirty="0" smtClean="0"/>
              <a:t> be </a:t>
            </a:r>
            <a:r>
              <a:rPr lang="en-US" altLang="en-US" sz="2800" u="sng" dirty="0" smtClean="0"/>
              <a:t>separated by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sz="2800" dirty="0" smtClean="0"/>
              <a:t>   </a:t>
            </a:r>
            <a:r>
              <a:rPr lang="en-US" altLang="en-US" sz="2800" u="sng" dirty="0" smtClean="0"/>
              <a:t>chemical means</a:t>
            </a:r>
            <a:r>
              <a:rPr lang="en-US" altLang="en-US" sz="2800" dirty="0" smtClean="0"/>
              <a:t>, not physically </a:t>
            </a:r>
            <a:endParaRPr lang="en-US" altLang="en-US" sz="28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dirty="0" smtClean="0"/>
              <a:t>-- Can be </a:t>
            </a:r>
            <a:r>
              <a:rPr lang="en-US" altLang="en-US" u="sng" dirty="0" smtClean="0"/>
              <a:t>very different from the elements </a:t>
            </a:r>
            <a:r>
              <a:rPr lang="en-US" altLang="en-US" dirty="0" smtClean="0"/>
              <a:t>in them</a:t>
            </a:r>
            <a:endParaRPr lang="en-US" altLang="en-US" sz="2800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/>
            <a:endParaRPr lang="en-US" altLang="en-US" i="1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 rot="20915313">
            <a:off x="6717421" y="2699362"/>
            <a:ext cx="1628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671414">
            <a:off x="5731726" y="5514025"/>
            <a:ext cx="1564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CO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789037">
            <a:off x="6792754" y="3979462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NaCl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475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3886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 combination of two or more pure substances that are not chemically combined.</a:t>
            </a:r>
          </a:p>
          <a:p>
            <a:pPr eaLnBrk="1" hangingPunct="1"/>
            <a:r>
              <a:rPr lang="en-US" altLang="en-US" dirty="0" smtClean="0"/>
              <a:t>substances held together by </a:t>
            </a:r>
            <a:r>
              <a:rPr lang="en-US" altLang="en-US" i="1" dirty="0" smtClean="0"/>
              <a:t>physical forces, not chemical </a:t>
            </a:r>
          </a:p>
          <a:p>
            <a:pPr eaLnBrk="1" hangingPunct="1"/>
            <a:r>
              <a:rPr lang="en-US" altLang="en-US" dirty="0" smtClean="0"/>
              <a:t>No chemical change takes place </a:t>
            </a:r>
          </a:p>
          <a:p>
            <a:pPr eaLnBrk="1" hangingPunct="1"/>
            <a:r>
              <a:rPr lang="en-US" altLang="en-US" dirty="0" smtClean="0"/>
              <a:t>Each item retains its properties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	in the mixture </a:t>
            </a:r>
          </a:p>
          <a:p>
            <a:pPr eaLnBrk="1" hangingPunct="1"/>
            <a:r>
              <a:rPr lang="en-US" altLang="en-US" dirty="0" smtClean="0"/>
              <a:t>They can be separated physically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46" name="Picture 6" descr="Concr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524500"/>
            <a:ext cx="4143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6505575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Chem4kids.com</a:t>
            </a:r>
          </a:p>
        </p:txBody>
      </p:sp>
      <p:pic>
        <p:nvPicPr>
          <p:cNvPr id="10248" name="Picture 8" descr="Tap Water and Distilled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05" y="502920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7162801" y="5428383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 vs. Compounds</a:t>
            </a:r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1600200"/>
            <a:ext cx="5631541" cy="4525963"/>
          </a:xfrm>
          <a:noFill/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954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>
                <a:hlinkClick r:id="rId3"/>
              </a:rPr>
              <a:t>http://www.bbc.co.uk/schools/ks3bitesize/science/chemistry/elements_com_mix_6.shtml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951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You will be shown a series of photos.  Tell if each photo represents an item composed of an element, compound, or mixture.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b="1" smtClean="0"/>
              <a:t>Review:</a:t>
            </a:r>
          </a:p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element</a:t>
            </a:r>
            <a:r>
              <a:rPr lang="en-US" altLang="en-US" smtClean="0"/>
              <a:t> contains just one type of atom. 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compound</a:t>
            </a:r>
            <a:r>
              <a:rPr lang="en-US" altLang="en-US" smtClean="0"/>
              <a:t> contains two or more different atoms joined together. 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mixture</a:t>
            </a:r>
            <a:r>
              <a:rPr lang="en-US" altLang="en-US" smtClean="0"/>
              <a:t> contains two or more different substances that are only physically joined together, not chemically.</a:t>
            </a:r>
          </a:p>
          <a:p>
            <a:pPr lvl="1" eaLnBrk="1" hangingPunct="1"/>
            <a:r>
              <a:rPr lang="en-US" altLang="en-US" smtClean="0"/>
              <a:t>A mixture can contain both elements and compounds.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3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7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2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22251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6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3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027988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How many different substances are there?</a:t>
            </a:r>
          </a:p>
        </p:txBody>
      </p:sp>
      <p:pic>
        <p:nvPicPr>
          <p:cNvPr id="17411" name="Picture 41" descr="PICT0002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58" r="6644" b="14764"/>
          <a:stretch>
            <a:fillRect/>
          </a:stretch>
        </p:blipFill>
        <p:spPr bwMode="auto">
          <a:xfrm>
            <a:off x="6757988" y="2578100"/>
            <a:ext cx="1730375" cy="126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674688" y="5516563"/>
            <a:ext cx="63452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There are </a:t>
            </a:r>
            <a:r>
              <a:rPr lang="en-GB" altLang="en-US" sz="2400" b="1">
                <a:solidFill>
                  <a:srgbClr val="010067"/>
                </a:solidFill>
              </a:rPr>
              <a:t>millions</a:t>
            </a:r>
            <a:r>
              <a:rPr lang="en-GB" altLang="en-US" sz="2400">
                <a:solidFill>
                  <a:srgbClr val="010067"/>
                </a:solidFill>
              </a:rPr>
              <a:t> of different substances!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What are they all made of?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895600" y="2624138"/>
            <a:ext cx="3529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10067"/>
                </a:solidFill>
              </a:rPr>
              <a:t>How many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10067"/>
                </a:solidFill>
              </a:rPr>
              <a:t>different substances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10067"/>
                </a:solidFill>
              </a:rPr>
              <a:t>can you think of?</a:t>
            </a:r>
            <a:r>
              <a:rPr lang="en-GB" altLang="en-US" sz="2400" b="1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17414" name="Picture 46" descr="lake and mountain in snow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37718" r="31743"/>
          <a:stretch>
            <a:fillRect/>
          </a:stretch>
        </p:blipFill>
        <p:spPr bwMode="auto">
          <a:xfrm>
            <a:off x="5959475" y="793750"/>
            <a:ext cx="2528888" cy="167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9" descr="voitur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981450"/>
            <a:ext cx="36099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3" descr="plastic 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378"/>
          <a:stretch>
            <a:fillRect/>
          </a:stretch>
        </p:blipFill>
        <p:spPr bwMode="auto">
          <a:xfrm>
            <a:off x="6761163" y="3943350"/>
            <a:ext cx="17065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4" descr="wooden chair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1134"/>
          <a:stretch>
            <a:fillRect/>
          </a:stretch>
        </p:blipFill>
        <p:spPr bwMode="auto">
          <a:xfrm>
            <a:off x="693738" y="2681288"/>
            <a:ext cx="19431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55"/>
          <p:cNvSpPr>
            <a:spLocks noChangeArrowheads="1"/>
          </p:cNvSpPr>
          <p:nvPr/>
        </p:nvSpPr>
        <p:spPr bwMode="auto">
          <a:xfrm>
            <a:off x="2838450" y="2638425"/>
            <a:ext cx="3671888" cy="1222375"/>
          </a:xfrm>
          <a:prstGeom prst="roundRect">
            <a:avLst>
              <a:gd name="adj" fmla="val 9259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/>
          </a:p>
        </p:txBody>
      </p:sp>
      <p:pic>
        <p:nvPicPr>
          <p:cNvPr id="17419" name="Picture 57" descr="8E_Bluewater balloon ma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r="21672" b="40601"/>
          <a:stretch>
            <a:fillRect/>
          </a:stretch>
        </p:blipFill>
        <p:spPr bwMode="auto">
          <a:xfrm>
            <a:off x="684213" y="765175"/>
            <a:ext cx="2828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0" descr="rock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782638"/>
            <a:ext cx="21129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Table 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5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41331" y="2044837"/>
            <a:ext cx="3164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52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10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6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2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8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6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91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All substances are made of atoms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576263" y="692150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All substances are made of very tiny particles called </a:t>
            </a:r>
            <a:r>
              <a:rPr lang="en-GB" altLang="en-US" sz="2400" b="1">
                <a:solidFill>
                  <a:srgbClr val="FF6600"/>
                </a:solidFill>
              </a:rPr>
              <a:t>atoms</a:t>
            </a:r>
            <a:r>
              <a:rPr lang="en-GB" altLang="en-US" sz="2400">
                <a:solidFill>
                  <a:srgbClr val="010067"/>
                </a:solidFill>
              </a:rPr>
              <a:t>.</a:t>
            </a:r>
            <a:r>
              <a:rPr lang="en-GB" altLang="en-US" sz="2400">
                <a:solidFill>
                  <a:srgbClr val="000099"/>
                </a:solidFill>
              </a:rPr>
              <a:t> </a:t>
            </a:r>
            <a:endParaRPr lang="en-GB" altLang="en-US" sz="2400">
              <a:solidFill>
                <a:srgbClr val="333399"/>
              </a:solidFill>
            </a:endParaRPr>
          </a:p>
        </p:txBody>
      </p:sp>
      <p:sp>
        <p:nvSpPr>
          <p:cNvPr id="229393" name="Oval 17"/>
          <p:cNvSpPr>
            <a:spLocks noChangeAspect="1" noChangeArrowheads="1"/>
          </p:cNvSpPr>
          <p:nvPr/>
        </p:nvSpPr>
        <p:spPr bwMode="auto">
          <a:xfrm>
            <a:off x="250825" y="76358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1471613" y="3178175"/>
            <a:ext cx="23764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hydrogen</a:t>
            </a:r>
            <a:r>
              <a:rPr lang="en-GB" altLang="en-US" sz="2400">
                <a:solidFill>
                  <a:srgbClr val="010067"/>
                </a:solidFill>
              </a:rPr>
              <a:t> and </a:t>
            </a:r>
            <a:r>
              <a:rPr lang="en-GB" altLang="en-US" sz="2400" b="1">
                <a:solidFill>
                  <a:srgbClr val="010067"/>
                </a:solidFill>
              </a:rPr>
              <a:t>oxygen</a:t>
            </a:r>
            <a:r>
              <a:rPr lang="en-GB" altLang="en-US" sz="2400">
                <a:solidFill>
                  <a:srgbClr val="010067"/>
                </a:solidFill>
              </a:rPr>
              <a:t> atoms</a:t>
            </a:r>
          </a:p>
        </p:txBody>
      </p: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5489575" y="3170238"/>
            <a:ext cx="259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</a:t>
            </a:r>
            <a:r>
              <a:rPr lang="en-GB" altLang="en-US" sz="2400">
                <a:solidFill>
                  <a:srgbClr val="010067"/>
                </a:solidFill>
              </a:rPr>
              <a:t> and </a:t>
            </a:r>
            <a:r>
              <a:rPr lang="en-GB" altLang="en-US" sz="2400" b="1">
                <a:solidFill>
                  <a:srgbClr val="010067"/>
                </a:solidFill>
              </a:rPr>
              <a:t>hydrogen</a:t>
            </a:r>
            <a:r>
              <a:rPr lang="en-GB" altLang="en-US" sz="2400">
                <a:solidFill>
                  <a:srgbClr val="010067"/>
                </a:solidFill>
              </a:rPr>
              <a:t> atoms</a:t>
            </a:r>
          </a:p>
        </p:txBody>
      </p:sp>
      <p:sp>
        <p:nvSpPr>
          <p:cNvPr id="229420" name="Text Box 44"/>
          <p:cNvSpPr txBox="1">
            <a:spLocks noChangeArrowheads="1"/>
          </p:cNvSpPr>
          <p:nvPr/>
        </p:nvSpPr>
        <p:spPr bwMode="auto">
          <a:xfrm>
            <a:off x="5256213" y="5424488"/>
            <a:ext cx="30591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nitrogen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hydrogen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oxygen </a:t>
            </a:r>
            <a:r>
              <a:rPr lang="en-GB" altLang="en-US" sz="2400">
                <a:solidFill>
                  <a:srgbClr val="010067"/>
                </a:solidFill>
              </a:rPr>
              <a:t>and </a:t>
            </a:r>
            <a:r>
              <a:rPr lang="en-GB" altLang="en-US" sz="2400" b="1">
                <a:solidFill>
                  <a:srgbClr val="010067"/>
                </a:solidFill>
              </a:rPr>
              <a:t>sulphur</a:t>
            </a:r>
            <a:r>
              <a:rPr lang="en-GB" altLang="en-US" sz="2400">
                <a:solidFill>
                  <a:srgbClr val="010067"/>
                </a:solidFill>
              </a:rPr>
              <a:t> atoms</a:t>
            </a:r>
          </a:p>
        </p:txBody>
      </p:sp>
      <p:sp>
        <p:nvSpPr>
          <p:cNvPr id="229421" name="Text Box 45"/>
          <p:cNvSpPr txBox="1">
            <a:spLocks noChangeArrowheads="1"/>
          </p:cNvSpPr>
          <p:nvPr/>
        </p:nvSpPr>
        <p:spPr bwMode="auto">
          <a:xfrm>
            <a:off x="1360488" y="5441950"/>
            <a:ext cx="26003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iron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aluminium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silicon</a:t>
            </a:r>
            <a:r>
              <a:rPr lang="en-GB" altLang="en-US" sz="2400">
                <a:solidFill>
                  <a:srgbClr val="010067"/>
                </a:solidFill>
              </a:rPr>
              <a:t>, </a:t>
            </a:r>
            <a:r>
              <a:rPr lang="en-GB" altLang="en-US" sz="2400" b="1">
                <a:solidFill>
                  <a:srgbClr val="010067"/>
                </a:solidFill>
              </a:rPr>
              <a:t>oxygen</a:t>
            </a:r>
            <a:r>
              <a:rPr lang="en-GB" altLang="en-US" sz="2400">
                <a:solidFill>
                  <a:srgbClr val="010067"/>
                </a:solidFill>
              </a:rPr>
              <a:t> and </a:t>
            </a:r>
            <a:r>
              <a:rPr lang="en-GB" altLang="en-US" sz="2400" b="1">
                <a:solidFill>
                  <a:srgbClr val="010067"/>
                </a:solidFill>
              </a:rPr>
              <a:t>boron</a:t>
            </a:r>
            <a:r>
              <a:rPr lang="en-GB" altLang="en-US" sz="2400">
                <a:solidFill>
                  <a:srgbClr val="010067"/>
                </a:solidFill>
              </a:rPr>
              <a:t> atoms</a:t>
            </a:r>
            <a:r>
              <a:rPr lang="en-GB" altLang="en-US" sz="2400"/>
              <a:t> </a:t>
            </a:r>
          </a:p>
        </p:txBody>
      </p:sp>
      <p:sp>
        <p:nvSpPr>
          <p:cNvPr id="229429" name="Rectangle 53"/>
          <p:cNvSpPr>
            <a:spLocks noChangeArrowheads="1"/>
          </p:cNvSpPr>
          <p:nvPr/>
        </p:nvSpPr>
        <p:spPr bwMode="auto">
          <a:xfrm>
            <a:off x="558800" y="1125538"/>
            <a:ext cx="821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Many substances are made up of </a:t>
            </a:r>
            <a:r>
              <a:rPr lang="en-GB" altLang="en-US" sz="2400" b="1">
                <a:solidFill>
                  <a:srgbClr val="010067"/>
                </a:solidFill>
              </a:rPr>
              <a:t>different types</a:t>
            </a:r>
            <a:r>
              <a:rPr lang="en-GB" altLang="en-US" sz="2400">
                <a:solidFill>
                  <a:srgbClr val="010067"/>
                </a:solidFill>
              </a:rPr>
              <a:t> of atoms.</a:t>
            </a:r>
          </a:p>
        </p:txBody>
      </p:sp>
      <p:pic>
        <p:nvPicPr>
          <p:cNvPr id="229430" name="Picture 54" descr="PICT00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8858" r="6644" b="14764"/>
          <a:stretch>
            <a:fillRect/>
          </a:stretch>
        </p:blipFill>
        <p:spPr bwMode="auto">
          <a:xfrm>
            <a:off x="5919788" y="4083050"/>
            <a:ext cx="17303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34" name="Picture 58" descr="plastic 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378"/>
          <a:stretch>
            <a:fillRect/>
          </a:stretch>
        </p:blipFill>
        <p:spPr bwMode="auto">
          <a:xfrm>
            <a:off x="5932488" y="1628775"/>
            <a:ext cx="17065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35" name="Picture 59" descr="voitur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16375"/>
            <a:ext cx="33607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36" name="Picture 60" descr="lake and mountain in snow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49571" r="44292"/>
          <a:stretch>
            <a:fillRect/>
          </a:stretch>
        </p:blipFill>
        <p:spPr bwMode="auto">
          <a:xfrm>
            <a:off x="1512888" y="1628775"/>
            <a:ext cx="22923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0" grpId="0"/>
      <p:bldP spid="229393" grpId="0" animBg="1"/>
      <p:bldP spid="229397" grpId="0"/>
      <p:bldP spid="229415" grpId="0"/>
      <p:bldP spid="229420" grpId="0"/>
      <p:bldP spid="229421" grpId="0"/>
      <p:bldP spid="2294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39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7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7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Silver</a:t>
            </a:r>
          </a:p>
        </p:txBody>
      </p:sp>
    </p:spTree>
    <p:extLst>
      <p:ext uri="{BB962C8B-B14F-4D97-AF65-F5344CB8AC3E}">
        <p14:creationId xmlns:p14="http://schemas.microsoft.com/office/powerpoint/2010/main" val="308289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0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What is an element?</a:t>
            </a:r>
          </a:p>
        </p:txBody>
      </p:sp>
      <p:pic>
        <p:nvPicPr>
          <p:cNvPr id="228382" name="Picture 30" descr="copper coal bucket"/>
          <p:cNvPicPr>
            <a:picLocks noGrp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82825"/>
            <a:ext cx="2317750" cy="262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576263" y="723900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All substances are made of very tiny particles called </a:t>
            </a:r>
            <a:r>
              <a:rPr lang="en-GB" altLang="en-US" sz="2400" b="1">
                <a:solidFill>
                  <a:srgbClr val="010066"/>
                </a:solidFill>
              </a:rPr>
              <a:t>atoms</a:t>
            </a:r>
            <a:r>
              <a:rPr lang="en-GB" altLang="en-US" sz="240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228375" name="Oval 23"/>
          <p:cNvSpPr>
            <a:spLocks noChangeAspect="1" noChangeArrowheads="1"/>
          </p:cNvSpPr>
          <p:nvPr/>
        </p:nvSpPr>
        <p:spPr bwMode="auto">
          <a:xfrm>
            <a:off x="323850" y="80010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582613" y="5078413"/>
            <a:ext cx="8382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The elements are the simplest substances in the universe.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The elements are the building blocks of all other substances.</a:t>
            </a:r>
          </a:p>
        </p:txBody>
      </p:sp>
      <p:pic>
        <p:nvPicPr>
          <p:cNvPr id="228386" name="Picture 34" descr="coal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6644" r="17717" b="6644"/>
          <a:stretch>
            <a:fillRect/>
          </a:stretch>
        </p:blipFill>
        <p:spPr bwMode="auto">
          <a:xfrm>
            <a:off x="3155950" y="2344738"/>
            <a:ext cx="2624138" cy="253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1168400" y="406717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copper</a:t>
            </a:r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4183063" y="2695575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carbon</a:t>
            </a:r>
          </a:p>
        </p:txBody>
      </p:sp>
      <p:pic>
        <p:nvPicPr>
          <p:cNvPr id="228394" name="Picture 42" descr="8E_Bluewater balloon m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r="39009" b="40601"/>
          <a:stretch>
            <a:fillRect/>
          </a:stretch>
        </p:blipFill>
        <p:spPr bwMode="auto">
          <a:xfrm>
            <a:off x="5945188" y="2276475"/>
            <a:ext cx="295751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92" name="Text Box 40"/>
          <p:cNvSpPr txBox="1">
            <a:spLocks noChangeArrowheads="1"/>
          </p:cNvSpPr>
          <p:nvPr/>
        </p:nvSpPr>
        <p:spPr bwMode="auto">
          <a:xfrm>
            <a:off x="590550" y="1177925"/>
            <a:ext cx="8374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There are about one hundred substances that are made up of just</a:t>
            </a:r>
            <a:r>
              <a:rPr lang="en-GB" altLang="en-US" sz="2400" b="1">
                <a:solidFill>
                  <a:srgbClr val="010067"/>
                </a:solidFill>
              </a:rPr>
              <a:t> </a:t>
            </a:r>
            <a:r>
              <a:rPr lang="en-GB" altLang="en-US" sz="2400" b="1">
                <a:solidFill>
                  <a:srgbClr val="FF6600"/>
                </a:solidFill>
              </a:rPr>
              <a:t>one type of atom</a:t>
            </a:r>
            <a:r>
              <a:rPr lang="en-GB" altLang="en-US" sz="2400">
                <a:solidFill>
                  <a:srgbClr val="010067"/>
                </a:solidFill>
              </a:rPr>
              <a:t>. These are the </a:t>
            </a:r>
            <a:r>
              <a:rPr lang="en-GB" altLang="en-US" sz="2400" b="1">
                <a:solidFill>
                  <a:srgbClr val="FF6600"/>
                </a:solidFill>
              </a:rPr>
              <a:t>elements</a:t>
            </a:r>
            <a:r>
              <a:rPr lang="en-GB" altLang="en-US" sz="240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228391" name="Text Box 39"/>
          <p:cNvSpPr txBox="1">
            <a:spLocks noChangeArrowheads="1"/>
          </p:cNvSpPr>
          <p:nvPr/>
        </p:nvSpPr>
        <p:spPr bwMode="auto">
          <a:xfrm>
            <a:off x="7461250" y="3074988"/>
            <a:ext cx="140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helium</a:t>
            </a:r>
          </a:p>
        </p:txBody>
      </p:sp>
    </p:spTree>
    <p:extLst>
      <p:ext uri="{BB962C8B-B14F-4D97-AF65-F5344CB8AC3E}">
        <p14:creationId xmlns:p14="http://schemas.microsoft.com/office/powerpoint/2010/main" val="28556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2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8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4" grpId="0"/>
      <p:bldP spid="228375" grpId="0" animBg="1"/>
      <p:bldP spid="228379" grpId="0" build="p"/>
      <p:bldP spid="228388" grpId="0"/>
      <p:bldP spid="228389" grpId="0"/>
      <p:bldP spid="228392" grpId="0"/>
      <p:bldP spid="22839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06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4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Goals: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800" b="1" u="sng" smtClean="0"/>
              <a:t>Chemical Formulas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4000" smtClean="0"/>
              <a:t>are combinations of chemical symbols</a:t>
            </a:r>
          </a:p>
          <a:p>
            <a:r>
              <a:rPr lang="en-US" altLang="en-US" sz="4000" smtClean="0"/>
              <a:t>are a short way of representing a compound</a:t>
            </a:r>
          </a:p>
          <a:p>
            <a:r>
              <a:rPr lang="en-US" altLang="en-US" sz="4000" smtClean="0"/>
              <a:t>tell how many atoms of each element are in each molecule of a compound</a:t>
            </a:r>
          </a:p>
        </p:txBody>
      </p:sp>
    </p:spTree>
    <p:extLst>
      <p:ext uri="{BB962C8B-B14F-4D97-AF65-F5344CB8AC3E}">
        <p14:creationId xmlns:p14="http://schemas.microsoft.com/office/powerpoint/2010/main" val="1356033498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altLang="en-US" b="1" smtClean="0"/>
              <a:t>Examples of chemical formulas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  <a:noFill/>
        </p:spPr>
        <p:txBody>
          <a:bodyPr/>
          <a:lstStyle/>
          <a:p>
            <a:r>
              <a:rPr lang="en-US" altLang="en-US" b="1" smtClean="0"/>
              <a:t>Ammonia is made of nitrogen (N) and hydrogen (H).  A molecule of ammonia contains 1 atom of nitrogen and 3 atoms of hydrogen.</a:t>
            </a:r>
          </a:p>
        </p:txBody>
      </p:sp>
      <p:grpSp>
        <p:nvGrpSpPr>
          <p:cNvPr id="11280" name="Group 20"/>
          <p:cNvGrpSpPr>
            <a:grpSpLocks/>
          </p:cNvGrpSpPr>
          <p:nvPr/>
        </p:nvGrpSpPr>
        <p:grpSpPr bwMode="auto">
          <a:xfrm>
            <a:off x="1073150" y="3816350"/>
            <a:ext cx="1739900" cy="1816100"/>
            <a:chOff x="676" y="2404"/>
            <a:chExt cx="1096" cy="1144"/>
          </a:xfrm>
        </p:grpSpPr>
        <p:sp>
          <p:nvSpPr>
            <p:cNvPr id="11285" name="Oval 16"/>
            <p:cNvSpPr>
              <a:spLocks noChangeArrowheads="1"/>
            </p:cNvSpPr>
            <p:nvPr/>
          </p:nvSpPr>
          <p:spPr bwMode="auto">
            <a:xfrm>
              <a:off x="916" y="2596"/>
              <a:ext cx="616" cy="616"/>
            </a:xfrm>
            <a:prstGeom prst="ellipse">
              <a:avLst/>
            </a:prstGeom>
            <a:solidFill>
              <a:srgbClr val="D1E13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sp>
          <p:nvSpPr>
            <p:cNvPr id="11286" name="Oval 17"/>
            <p:cNvSpPr>
              <a:spLocks noChangeArrowheads="1"/>
            </p:cNvSpPr>
            <p:nvPr/>
          </p:nvSpPr>
          <p:spPr bwMode="auto">
            <a:xfrm>
              <a:off x="676" y="2404"/>
              <a:ext cx="376" cy="3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/>
                <a:t>H</a:t>
              </a:r>
            </a:p>
          </p:txBody>
        </p:sp>
        <p:sp>
          <p:nvSpPr>
            <p:cNvPr id="11287" name="Oval 18"/>
            <p:cNvSpPr>
              <a:spLocks noChangeArrowheads="1"/>
            </p:cNvSpPr>
            <p:nvPr/>
          </p:nvSpPr>
          <p:spPr bwMode="auto">
            <a:xfrm>
              <a:off x="1060" y="3172"/>
              <a:ext cx="376" cy="3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/>
                <a:t>H</a:t>
              </a:r>
            </a:p>
          </p:txBody>
        </p:sp>
        <p:sp>
          <p:nvSpPr>
            <p:cNvPr id="11288" name="Oval 19"/>
            <p:cNvSpPr>
              <a:spLocks noChangeArrowheads="1"/>
            </p:cNvSpPr>
            <p:nvPr/>
          </p:nvSpPr>
          <p:spPr bwMode="auto">
            <a:xfrm>
              <a:off x="1396" y="2404"/>
              <a:ext cx="376" cy="3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/>
                <a:t>H</a:t>
              </a:r>
            </a:p>
          </p:txBody>
        </p:sp>
      </p:grpSp>
      <p:grpSp>
        <p:nvGrpSpPr>
          <p:cNvPr id="11281" name="Group 23"/>
          <p:cNvGrpSpPr>
            <a:grpSpLocks/>
          </p:cNvGrpSpPr>
          <p:nvPr/>
        </p:nvGrpSpPr>
        <p:grpSpPr bwMode="auto">
          <a:xfrm>
            <a:off x="3282950" y="3435350"/>
            <a:ext cx="5473700" cy="2882900"/>
            <a:chOff x="2068" y="2164"/>
            <a:chExt cx="3448" cy="1816"/>
          </a:xfrm>
        </p:grpSpPr>
        <p:sp>
          <p:nvSpPr>
            <p:cNvPr id="11283" name="AutoShape 21"/>
            <p:cNvSpPr>
              <a:spLocks noChangeArrowheads="1"/>
            </p:cNvSpPr>
            <p:nvPr/>
          </p:nvSpPr>
          <p:spPr bwMode="auto">
            <a:xfrm>
              <a:off x="2068" y="2164"/>
              <a:ext cx="3448" cy="1816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618FFD"/>
                </a:gs>
                <a:gs pos="100000">
                  <a:srgbClr val="5780E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4" name="Rectangle 22"/>
            <p:cNvSpPr>
              <a:spLocks noChangeArrowheads="1"/>
            </p:cNvSpPr>
            <p:nvPr/>
          </p:nvSpPr>
          <p:spPr bwMode="auto">
            <a:xfrm>
              <a:off x="2784" y="2496"/>
              <a:ext cx="240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/>
                <a:t>The chemical formula for ammonia is NH</a:t>
              </a:r>
            </a:p>
          </p:txBody>
        </p:sp>
      </p:grpSp>
      <p:sp>
        <p:nvSpPr>
          <p:cNvPr id="11282" name="Rectangle 24"/>
          <p:cNvSpPr>
            <a:spLocks noChangeArrowheads="1"/>
          </p:cNvSpPr>
          <p:nvPr/>
        </p:nvSpPr>
        <p:spPr bwMode="auto">
          <a:xfrm>
            <a:off x="73152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072123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217738" y="312738"/>
            <a:ext cx="441960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800" b="1"/>
              <a:t>NH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172200" y="2217738"/>
            <a:ext cx="762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 b="1"/>
              <a:t>3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487988" y="3201988"/>
            <a:ext cx="684212" cy="912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197350" y="3968750"/>
            <a:ext cx="3949700" cy="2273300"/>
          </a:xfrm>
          <a:prstGeom prst="roundRect">
            <a:avLst>
              <a:gd name="adj" fmla="val 12486"/>
            </a:avLst>
          </a:prstGeom>
          <a:gradFill rotWithShape="0">
            <a:gsLst>
              <a:gs pos="0">
                <a:srgbClr val="39E2D5"/>
              </a:gs>
              <a:gs pos="100000">
                <a:srgbClr val="3FFCE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419600" y="3963988"/>
            <a:ext cx="36576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 </a:t>
            </a:r>
            <a:r>
              <a:rPr lang="en-US" altLang="en-US" sz="2800" b="1" u="sng"/>
              <a:t>Subscript</a:t>
            </a:r>
            <a:r>
              <a:rPr lang="en-US" altLang="en-US" sz="2800" b="1"/>
              <a:t>-placed on lower right of symbol; tells how many atoms of the element are in the compound</a:t>
            </a:r>
          </a:p>
        </p:txBody>
      </p:sp>
    </p:spTree>
    <p:extLst>
      <p:ext uri="{BB962C8B-B14F-4D97-AF65-F5344CB8AC3E}">
        <p14:creationId xmlns:p14="http://schemas.microsoft.com/office/powerpoint/2010/main" val="21542711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17738" y="312738"/>
            <a:ext cx="441960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800" b="1"/>
              <a:t>NH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172200" y="2217738"/>
            <a:ext cx="762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 b="1"/>
              <a:t>3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2444750" y="3740150"/>
            <a:ext cx="4406900" cy="2349500"/>
          </a:xfrm>
          <a:prstGeom prst="octagon">
            <a:avLst>
              <a:gd name="adj" fmla="val 29278"/>
            </a:avLst>
          </a:prstGeom>
          <a:gradFill rotWithShape="0">
            <a:gsLst>
              <a:gs pos="0">
                <a:srgbClr val="1FF0DF"/>
              </a:gs>
              <a:gs pos="100000">
                <a:srgbClr val="05EED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895600" y="3733800"/>
            <a:ext cx="3962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3600" b="1"/>
              <a:t>No subscript means there is only </a:t>
            </a:r>
            <a:r>
              <a:rPr lang="en-US" altLang="en-US" sz="4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one</a:t>
            </a:r>
            <a:r>
              <a:rPr lang="en-US" altLang="en-US" sz="3600" b="1"/>
              <a:t> atom of that element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4040188" y="2744788"/>
            <a:ext cx="608012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20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69938" y="617538"/>
            <a:ext cx="7543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Carbon dioxide is a compound made of carbon (C) and oxygen (O).  A molecule of carbon dioxide has 1 carbon atom and 2 oxygen atoms.</a:t>
            </a:r>
          </a:p>
        </p:txBody>
      </p:sp>
      <p:grpSp>
        <p:nvGrpSpPr>
          <p:cNvPr id="14351" name="Group 18"/>
          <p:cNvGrpSpPr>
            <a:grpSpLocks/>
          </p:cNvGrpSpPr>
          <p:nvPr/>
        </p:nvGrpSpPr>
        <p:grpSpPr bwMode="auto">
          <a:xfrm>
            <a:off x="768350" y="3816350"/>
            <a:ext cx="2654300" cy="1358900"/>
            <a:chOff x="484" y="2404"/>
            <a:chExt cx="1672" cy="856"/>
          </a:xfrm>
        </p:grpSpPr>
        <p:sp>
          <p:nvSpPr>
            <p:cNvPr id="14364" name="Oval 15"/>
            <p:cNvSpPr>
              <a:spLocks noChangeArrowheads="1"/>
            </p:cNvSpPr>
            <p:nvPr/>
          </p:nvSpPr>
          <p:spPr bwMode="auto">
            <a:xfrm>
              <a:off x="484" y="2500"/>
              <a:ext cx="568" cy="6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/>
                <a:t>O</a:t>
              </a:r>
            </a:p>
          </p:txBody>
        </p:sp>
        <p:sp>
          <p:nvSpPr>
            <p:cNvPr id="14365" name="Oval 16"/>
            <p:cNvSpPr>
              <a:spLocks noChangeArrowheads="1"/>
            </p:cNvSpPr>
            <p:nvPr/>
          </p:nvSpPr>
          <p:spPr bwMode="auto">
            <a:xfrm>
              <a:off x="1588" y="2500"/>
              <a:ext cx="568" cy="6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b="1"/>
                <a:t>O</a:t>
              </a:r>
            </a:p>
          </p:txBody>
        </p:sp>
        <p:sp>
          <p:nvSpPr>
            <p:cNvPr id="14366" name="Oval 17"/>
            <p:cNvSpPr>
              <a:spLocks noChangeArrowheads="1"/>
            </p:cNvSpPr>
            <p:nvPr/>
          </p:nvSpPr>
          <p:spPr bwMode="auto">
            <a:xfrm>
              <a:off x="916" y="2404"/>
              <a:ext cx="808" cy="85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3600" b="1"/>
                <a:t>C</a:t>
              </a:r>
            </a:p>
          </p:txBody>
        </p:sp>
      </p:grpSp>
      <p:sp>
        <p:nvSpPr>
          <p:cNvPr id="14352" name="AutoShape 19"/>
          <p:cNvSpPr>
            <a:spLocks noChangeArrowheads="1"/>
          </p:cNvSpPr>
          <p:nvPr/>
        </p:nvSpPr>
        <p:spPr bwMode="auto">
          <a:xfrm>
            <a:off x="5340350" y="2901950"/>
            <a:ext cx="3492500" cy="1512888"/>
          </a:xfrm>
          <a:prstGeom prst="wedgeRoundRectCallout">
            <a:avLst>
              <a:gd name="adj1" fmla="val -41681"/>
              <a:gd name="adj2" fmla="val 66667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/>
              <a:t>What’s the chemical </a:t>
            </a:r>
          </a:p>
          <a:p>
            <a:pPr algn="ctr"/>
            <a:r>
              <a:rPr lang="en-US" altLang="en-US" sz="2800" b="1"/>
              <a:t>formula for carbon </a:t>
            </a:r>
          </a:p>
          <a:p>
            <a:pPr algn="ctr"/>
            <a:r>
              <a:rPr lang="en-US" altLang="en-US" sz="2800" b="1"/>
              <a:t>dioxide?</a:t>
            </a:r>
          </a:p>
        </p:txBody>
      </p:sp>
      <p:grpSp>
        <p:nvGrpSpPr>
          <p:cNvPr id="14353" name="Group 30"/>
          <p:cNvGrpSpPr>
            <a:grpSpLocks/>
          </p:cNvGrpSpPr>
          <p:nvPr/>
        </p:nvGrpSpPr>
        <p:grpSpPr bwMode="auto">
          <a:xfrm>
            <a:off x="4192588" y="3819525"/>
            <a:ext cx="1370012" cy="2581275"/>
            <a:chOff x="2641" y="2406"/>
            <a:chExt cx="863" cy="1626"/>
          </a:xfrm>
        </p:grpSpPr>
        <p:sp>
          <p:nvSpPr>
            <p:cNvPr id="14354" name="Oval 20"/>
            <p:cNvSpPr>
              <a:spLocks noChangeArrowheads="1"/>
            </p:cNvSpPr>
            <p:nvPr/>
          </p:nvSpPr>
          <p:spPr bwMode="auto">
            <a:xfrm>
              <a:off x="2932" y="2596"/>
              <a:ext cx="376" cy="472"/>
            </a:xfrm>
            <a:prstGeom prst="ellipse">
              <a:avLst/>
            </a:prstGeom>
            <a:solidFill>
              <a:srgbClr val="E1BF7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>
              <a:off x="3120" y="3073"/>
              <a:ext cx="0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 flipH="1">
              <a:off x="2641" y="3793"/>
              <a:ext cx="479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3"/>
            <p:cNvSpPr>
              <a:spLocks noChangeShapeType="1"/>
            </p:cNvSpPr>
            <p:nvPr/>
          </p:nvSpPr>
          <p:spPr bwMode="auto">
            <a:xfrm flipH="1" flipV="1">
              <a:off x="2737" y="3169"/>
              <a:ext cx="383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24"/>
            <p:cNvSpPr>
              <a:spLocks noChangeShapeType="1"/>
            </p:cNvSpPr>
            <p:nvPr/>
          </p:nvSpPr>
          <p:spPr bwMode="auto">
            <a:xfrm flipV="1">
              <a:off x="3121" y="3073"/>
              <a:ext cx="287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25"/>
            <p:cNvSpPr>
              <a:spLocks noChangeShapeType="1"/>
            </p:cNvSpPr>
            <p:nvPr/>
          </p:nvSpPr>
          <p:spPr bwMode="auto">
            <a:xfrm>
              <a:off x="3121" y="3793"/>
              <a:ext cx="383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Freeform 26"/>
            <p:cNvSpPr>
              <a:spLocks/>
            </p:cNvSpPr>
            <p:nvPr/>
          </p:nvSpPr>
          <p:spPr bwMode="auto">
            <a:xfrm>
              <a:off x="2928" y="2406"/>
              <a:ext cx="381" cy="260"/>
            </a:xfrm>
            <a:custGeom>
              <a:avLst/>
              <a:gdLst>
                <a:gd name="T0" fmla="*/ 12 w 381"/>
                <a:gd name="T1" fmla="*/ 163 h 260"/>
                <a:gd name="T2" fmla="*/ 39 w 381"/>
                <a:gd name="T3" fmla="*/ 231 h 260"/>
                <a:gd name="T4" fmla="*/ 66 w 381"/>
                <a:gd name="T5" fmla="*/ 231 h 260"/>
                <a:gd name="T6" fmla="*/ 66 w 381"/>
                <a:gd name="T7" fmla="*/ 163 h 260"/>
                <a:gd name="T8" fmla="*/ 66 w 381"/>
                <a:gd name="T9" fmla="*/ 81 h 260"/>
                <a:gd name="T10" fmla="*/ 66 w 381"/>
                <a:gd name="T11" fmla="*/ 95 h 260"/>
                <a:gd name="T12" fmla="*/ 93 w 381"/>
                <a:gd name="T13" fmla="*/ 177 h 260"/>
                <a:gd name="T14" fmla="*/ 148 w 381"/>
                <a:gd name="T15" fmla="*/ 163 h 260"/>
                <a:gd name="T16" fmla="*/ 175 w 381"/>
                <a:gd name="T17" fmla="*/ 81 h 260"/>
                <a:gd name="T18" fmla="*/ 175 w 381"/>
                <a:gd name="T19" fmla="*/ 68 h 260"/>
                <a:gd name="T20" fmla="*/ 175 w 381"/>
                <a:gd name="T21" fmla="*/ 150 h 260"/>
                <a:gd name="T22" fmla="*/ 230 w 381"/>
                <a:gd name="T23" fmla="*/ 136 h 260"/>
                <a:gd name="T24" fmla="*/ 298 w 381"/>
                <a:gd name="T25" fmla="*/ 68 h 260"/>
                <a:gd name="T26" fmla="*/ 298 w 381"/>
                <a:gd name="T27" fmla="*/ 150 h 260"/>
                <a:gd name="T28" fmla="*/ 298 w 381"/>
                <a:gd name="T29" fmla="*/ 231 h 260"/>
                <a:gd name="T30" fmla="*/ 352 w 381"/>
                <a:gd name="T31" fmla="*/ 163 h 260"/>
                <a:gd name="T32" fmla="*/ 380 w 381"/>
                <a:gd name="T33" fmla="*/ 191 h 260"/>
                <a:gd name="T34" fmla="*/ 366 w 381"/>
                <a:gd name="T35" fmla="*/ 259 h 260"/>
                <a:gd name="T36" fmla="*/ 352 w 381"/>
                <a:gd name="T37" fmla="*/ 177 h 260"/>
                <a:gd name="T38" fmla="*/ 352 w 381"/>
                <a:gd name="T39" fmla="*/ 95 h 260"/>
                <a:gd name="T40" fmla="*/ 325 w 381"/>
                <a:gd name="T41" fmla="*/ 95 h 260"/>
                <a:gd name="T42" fmla="*/ 312 w 381"/>
                <a:gd name="T43" fmla="*/ 177 h 260"/>
                <a:gd name="T44" fmla="*/ 284 w 381"/>
                <a:gd name="T45" fmla="*/ 95 h 260"/>
                <a:gd name="T46" fmla="*/ 243 w 381"/>
                <a:gd name="T47" fmla="*/ 163 h 260"/>
                <a:gd name="T48" fmla="*/ 230 w 381"/>
                <a:gd name="T49" fmla="*/ 81 h 260"/>
                <a:gd name="T50" fmla="*/ 216 w 381"/>
                <a:gd name="T51" fmla="*/ 68 h 260"/>
                <a:gd name="T52" fmla="*/ 202 w 381"/>
                <a:gd name="T53" fmla="*/ 150 h 260"/>
                <a:gd name="T54" fmla="*/ 162 w 381"/>
                <a:gd name="T55" fmla="*/ 40 h 260"/>
                <a:gd name="T56" fmla="*/ 134 w 381"/>
                <a:gd name="T57" fmla="*/ 54 h 260"/>
                <a:gd name="T58" fmla="*/ 134 w 381"/>
                <a:gd name="T59" fmla="*/ 136 h 260"/>
                <a:gd name="T60" fmla="*/ 80 w 381"/>
                <a:gd name="T61" fmla="*/ 136 h 260"/>
                <a:gd name="T62" fmla="*/ 66 w 381"/>
                <a:gd name="T63" fmla="*/ 122 h 260"/>
                <a:gd name="T64" fmla="*/ 66 w 381"/>
                <a:gd name="T65" fmla="*/ 122 h 260"/>
                <a:gd name="T66" fmla="*/ 66 w 381"/>
                <a:gd name="T67" fmla="*/ 40 h 260"/>
                <a:gd name="T68" fmla="*/ 121 w 381"/>
                <a:gd name="T69" fmla="*/ 109 h 260"/>
                <a:gd name="T70" fmla="*/ 144 w 381"/>
                <a:gd name="T71" fmla="*/ 90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1" h="260">
                  <a:moveTo>
                    <a:pt x="0" y="90"/>
                  </a:moveTo>
                  <a:lnTo>
                    <a:pt x="12" y="163"/>
                  </a:lnTo>
                  <a:lnTo>
                    <a:pt x="25" y="191"/>
                  </a:lnTo>
                  <a:lnTo>
                    <a:pt x="39" y="231"/>
                  </a:lnTo>
                  <a:lnTo>
                    <a:pt x="66" y="259"/>
                  </a:lnTo>
                  <a:lnTo>
                    <a:pt x="66" y="231"/>
                  </a:lnTo>
                  <a:lnTo>
                    <a:pt x="66" y="191"/>
                  </a:lnTo>
                  <a:lnTo>
                    <a:pt x="66" y="163"/>
                  </a:lnTo>
                  <a:lnTo>
                    <a:pt x="66" y="122"/>
                  </a:lnTo>
                  <a:lnTo>
                    <a:pt x="66" y="81"/>
                  </a:lnTo>
                  <a:lnTo>
                    <a:pt x="0" y="90"/>
                  </a:lnTo>
                  <a:lnTo>
                    <a:pt x="66" y="95"/>
                  </a:lnTo>
                  <a:lnTo>
                    <a:pt x="80" y="136"/>
                  </a:lnTo>
                  <a:lnTo>
                    <a:pt x="93" y="177"/>
                  </a:lnTo>
                  <a:lnTo>
                    <a:pt x="121" y="204"/>
                  </a:lnTo>
                  <a:lnTo>
                    <a:pt x="148" y="163"/>
                  </a:lnTo>
                  <a:lnTo>
                    <a:pt x="162" y="122"/>
                  </a:lnTo>
                  <a:lnTo>
                    <a:pt x="175" y="81"/>
                  </a:lnTo>
                  <a:lnTo>
                    <a:pt x="175" y="40"/>
                  </a:lnTo>
                  <a:lnTo>
                    <a:pt x="175" y="68"/>
                  </a:lnTo>
                  <a:lnTo>
                    <a:pt x="175" y="109"/>
                  </a:lnTo>
                  <a:lnTo>
                    <a:pt x="175" y="150"/>
                  </a:lnTo>
                  <a:lnTo>
                    <a:pt x="216" y="177"/>
                  </a:lnTo>
                  <a:lnTo>
                    <a:pt x="230" y="136"/>
                  </a:lnTo>
                  <a:lnTo>
                    <a:pt x="257" y="95"/>
                  </a:lnTo>
                  <a:lnTo>
                    <a:pt x="298" y="68"/>
                  </a:lnTo>
                  <a:lnTo>
                    <a:pt x="298" y="109"/>
                  </a:lnTo>
                  <a:lnTo>
                    <a:pt x="298" y="150"/>
                  </a:lnTo>
                  <a:lnTo>
                    <a:pt x="298" y="191"/>
                  </a:lnTo>
                  <a:lnTo>
                    <a:pt x="298" y="231"/>
                  </a:lnTo>
                  <a:lnTo>
                    <a:pt x="339" y="204"/>
                  </a:lnTo>
                  <a:lnTo>
                    <a:pt x="352" y="163"/>
                  </a:lnTo>
                  <a:lnTo>
                    <a:pt x="380" y="150"/>
                  </a:lnTo>
                  <a:lnTo>
                    <a:pt x="380" y="191"/>
                  </a:lnTo>
                  <a:lnTo>
                    <a:pt x="380" y="231"/>
                  </a:lnTo>
                  <a:lnTo>
                    <a:pt x="366" y="259"/>
                  </a:lnTo>
                  <a:lnTo>
                    <a:pt x="352" y="231"/>
                  </a:lnTo>
                  <a:lnTo>
                    <a:pt x="352" y="177"/>
                  </a:lnTo>
                  <a:lnTo>
                    <a:pt x="352" y="136"/>
                  </a:lnTo>
                  <a:lnTo>
                    <a:pt x="352" y="95"/>
                  </a:lnTo>
                  <a:lnTo>
                    <a:pt x="352" y="54"/>
                  </a:lnTo>
                  <a:lnTo>
                    <a:pt x="325" y="95"/>
                  </a:lnTo>
                  <a:lnTo>
                    <a:pt x="325" y="136"/>
                  </a:lnTo>
                  <a:lnTo>
                    <a:pt x="312" y="177"/>
                  </a:lnTo>
                  <a:lnTo>
                    <a:pt x="298" y="136"/>
                  </a:lnTo>
                  <a:lnTo>
                    <a:pt x="284" y="95"/>
                  </a:lnTo>
                  <a:lnTo>
                    <a:pt x="284" y="136"/>
                  </a:lnTo>
                  <a:lnTo>
                    <a:pt x="243" y="163"/>
                  </a:lnTo>
                  <a:lnTo>
                    <a:pt x="230" y="109"/>
                  </a:lnTo>
                  <a:lnTo>
                    <a:pt x="230" y="81"/>
                  </a:lnTo>
                  <a:lnTo>
                    <a:pt x="230" y="40"/>
                  </a:lnTo>
                  <a:lnTo>
                    <a:pt x="216" y="68"/>
                  </a:lnTo>
                  <a:lnTo>
                    <a:pt x="202" y="109"/>
                  </a:lnTo>
                  <a:lnTo>
                    <a:pt x="202" y="150"/>
                  </a:lnTo>
                  <a:lnTo>
                    <a:pt x="175" y="95"/>
                  </a:lnTo>
                  <a:lnTo>
                    <a:pt x="162" y="40"/>
                  </a:lnTo>
                  <a:lnTo>
                    <a:pt x="148" y="0"/>
                  </a:lnTo>
                  <a:lnTo>
                    <a:pt x="134" y="54"/>
                  </a:lnTo>
                  <a:lnTo>
                    <a:pt x="134" y="95"/>
                  </a:lnTo>
                  <a:lnTo>
                    <a:pt x="134" y="136"/>
                  </a:lnTo>
                  <a:lnTo>
                    <a:pt x="134" y="177"/>
                  </a:lnTo>
                  <a:lnTo>
                    <a:pt x="80" y="136"/>
                  </a:lnTo>
                  <a:lnTo>
                    <a:pt x="0" y="90"/>
                  </a:lnTo>
                  <a:lnTo>
                    <a:pt x="66" y="122"/>
                  </a:lnTo>
                  <a:lnTo>
                    <a:pt x="66" y="150"/>
                  </a:lnTo>
                  <a:lnTo>
                    <a:pt x="66" y="122"/>
                  </a:lnTo>
                  <a:lnTo>
                    <a:pt x="66" y="81"/>
                  </a:lnTo>
                  <a:lnTo>
                    <a:pt x="66" y="40"/>
                  </a:lnTo>
                  <a:lnTo>
                    <a:pt x="107" y="68"/>
                  </a:lnTo>
                  <a:lnTo>
                    <a:pt x="121" y="109"/>
                  </a:lnTo>
                  <a:lnTo>
                    <a:pt x="121" y="81"/>
                  </a:lnTo>
                  <a:lnTo>
                    <a:pt x="144" y="9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Oval 27"/>
            <p:cNvSpPr>
              <a:spLocks noChangeArrowheads="1"/>
            </p:cNvSpPr>
            <p:nvPr/>
          </p:nvSpPr>
          <p:spPr bwMode="auto">
            <a:xfrm>
              <a:off x="3028" y="2740"/>
              <a:ext cx="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Oval 28"/>
            <p:cNvSpPr>
              <a:spLocks noChangeArrowheads="1"/>
            </p:cNvSpPr>
            <p:nvPr/>
          </p:nvSpPr>
          <p:spPr bwMode="auto">
            <a:xfrm>
              <a:off x="3172" y="2740"/>
              <a:ext cx="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3" name="Freeform 29"/>
            <p:cNvSpPr>
              <a:spLocks/>
            </p:cNvSpPr>
            <p:nvPr/>
          </p:nvSpPr>
          <p:spPr bwMode="auto">
            <a:xfrm>
              <a:off x="3024" y="2880"/>
              <a:ext cx="241" cy="120"/>
            </a:xfrm>
            <a:custGeom>
              <a:avLst/>
              <a:gdLst>
                <a:gd name="T0" fmla="*/ 0 w 241"/>
                <a:gd name="T1" fmla="*/ 0 h 120"/>
                <a:gd name="T2" fmla="*/ 11 w 241"/>
                <a:gd name="T3" fmla="*/ 64 h 120"/>
                <a:gd name="T4" fmla="*/ 52 w 241"/>
                <a:gd name="T5" fmla="*/ 91 h 120"/>
                <a:gd name="T6" fmla="*/ 93 w 241"/>
                <a:gd name="T7" fmla="*/ 105 h 120"/>
                <a:gd name="T8" fmla="*/ 134 w 241"/>
                <a:gd name="T9" fmla="*/ 119 h 120"/>
                <a:gd name="T10" fmla="*/ 175 w 241"/>
                <a:gd name="T11" fmla="*/ 105 h 120"/>
                <a:gd name="T12" fmla="*/ 188 w 241"/>
                <a:gd name="T13" fmla="*/ 64 h 120"/>
                <a:gd name="T14" fmla="*/ 216 w 241"/>
                <a:gd name="T15" fmla="*/ 37 h 120"/>
                <a:gd name="T16" fmla="*/ 240 w 241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" h="120">
                  <a:moveTo>
                    <a:pt x="0" y="0"/>
                  </a:moveTo>
                  <a:lnTo>
                    <a:pt x="11" y="64"/>
                  </a:lnTo>
                  <a:lnTo>
                    <a:pt x="52" y="91"/>
                  </a:lnTo>
                  <a:lnTo>
                    <a:pt x="93" y="105"/>
                  </a:lnTo>
                  <a:lnTo>
                    <a:pt x="134" y="119"/>
                  </a:lnTo>
                  <a:lnTo>
                    <a:pt x="175" y="105"/>
                  </a:lnTo>
                  <a:lnTo>
                    <a:pt x="188" y="64"/>
                  </a:lnTo>
                  <a:lnTo>
                    <a:pt x="216" y="37"/>
                  </a:lnTo>
                  <a:lnTo>
                    <a:pt x="24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88715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752600" y="1762125"/>
            <a:ext cx="6019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900" b="1"/>
              <a:t> CO</a:t>
            </a:r>
            <a:r>
              <a:rPr lang="en-US" altLang="en-US" sz="18900" b="1" baseline="-25000"/>
              <a:t>2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133600" y="922338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/>
              <a:t>Carbon Dioxide =</a:t>
            </a:r>
            <a:r>
              <a:rPr lang="en-US" altLang="en-US"/>
              <a:t> 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130550" y="5187950"/>
            <a:ext cx="9017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/>
              <a:t>O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883150" y="5187950"/>
            <a:ext cx="9017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/>
              <a:t>O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3816350" y="5035550"/>
            <a:ext cx="1282700" cy="1358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897736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444750" y="2901950"/>
            <a:ext cx="5778500" cy="1957388"/>
          </a:xfrm>
          <a:prstGeom prst="wedgeRoundRectCallout">
            <a:avLst>
              <a:gd name="adj1" fmla="val -4168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4191000"/>
          </a:xfrm>
          <a:noFill/>
        </p:spPr>
        <p:txBody>
          <a:bodyPr/>
          <a:lstStyle/>
          <a:p>
            <a:r>
              <a:rPr lang="en-US" altLang="en-US" sz="3600" b="1" smtClean="0"/>
              <a:t>Sulfuric acid has the formula H</a:t>
            </a:r>
            <a:r>
              <a:rPr lang="en-US" altLang="en-US" sz="3600" b="1" baseline="-25000" smtClean="0"/>
              <a:t>2</a:t>
            </a:r>
            <a:r>
              <a:rPr lang="en-US" altLang="en-US" sz="3600" b="1" smtClean="0"/>
              <a:t>SO</a:t>
            </a:r>
            <a:r>
              <a:rPr lang="en-US" altLang="en-US" sz="3600" b="1" baseline="-25000" smtClean="0"/>
              <a:t>4</a:t>
            </a:r>
            <a:r>
              <a:rPr lang="en-US" altLang="en-US" sz="3600" b="1" smtClean="0"/>
              <a:t>.</a:t>
            </a:r>
          </a:p>
          <a:p>
            <a:pPr>
              <a:buFontTx/>
              <a:buNone/>
            </a:pPr>
            <a:r>
              <a:rPr lang="en-US" altLang="en-US" sz="3600" b="1" smtClean="0"/>
              <a:t>	How many atoms of each element are present in this compound?</a:t>
            </a:r>
          </a:p>
          <a:p>
            <a:pPr>
              <a:buFontTx/>
              <a:buNone/>
            </a:pPr>
            <a:endParaRPr lang="en-US" altLang="en-US" smtClean="0"/>
          </a:p>
          <a:p>
            <a:pPr lvl="4">
              <a:buFontTx/>
              <a:buChar char="•"/>
            </a:pPr>
            <a:r>
              <a:rPr lang="en-US" altLang="en-US" sz="2800" b="1" smtClean="0"/>
              <a:t>The correct answer is  2 hydrogen</a:t>
            </a:r>
          </a:p>
          <a:p>
            <a:pPr lvl="4">
              <a:buFontTx/>
              <a:buNone/>
            </a:pPr>
            <a:r>
              <a:rPr lang="en-US" altLang="en-US" sz="2800" b="1" smtClean="0"/>
              <a:t>					1 sulfur</a:t>
            </a:r>
          </a:p>
          <a:p>
            <a:pPr lvl="4">
              <a:buFontTx/>
              <a:buNone/>
            </a:pPr>
            <a:r>
              <a:rPr lang="en-US" altLang="en-US" sz="2800" b="1" smtClean="0"/>
              <a:t>					4 oxygen</a:t>
            </a:r>
            <a:endParaRPr lang="en-US" altLang="en-US" smtClean="0"/>
          </a:p>
          <a:p>
            <a:pPr>
              <a:buFontTx/>
              <a:buNone/>
            </a:pPr>
            <a:endParaRPr lang="en-US" altLang="en-US" sz="2000" smtClean="0"/>
          </a:p>
        </p:txBody>
      </p:sp>
      <p:grpSp>
        <p:nvGrpSpPr>
          <p:cNvPr id="16400" name="Group 26"/>
          <p:cNvGrpSpPr>
            <a:grpSpLocks/>
          </p:cNvGrpSpPr>
          <p:nvPr/>
        </p:nvGrpSpPr>
        <p:grpSpPr bwMode="auto">
          <a:xfrm>
            <a:off x="992188" y="3971925"/>
            <a:ext cx="1370012" cy="2581275"/>
            <a:chOff x="625" y="2502"/>
            <a:chExt cx="863" cy="1626"/>
          </a:xfrm>
        </p:grpSpPr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916" y="2692"/>
              <a:ext cx="376" cy="472"/>
            </a:xfrm>
            <a:prstGeom prst="ellipse">
              <a:avLst/>
            </a:prstGeom>
            <a:solidFill>
              <a:srgbClr val="E1BF7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1104" y="3169"/>
              <a:ext cx="0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H="1">
              <a:off x="625" y="3889"/>
              <a:ext cx="479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 flipH="1" flipV="1">
              <a:off x="721" y="3265"/>
              <a:ext cx="383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flipV="1">
              <a:off x="1105" y="3169"/>
              <a:ext cx="287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>
              <a:off x="1105" y="3889"/>
              <a:ext cx="383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912" y="2502"/>
              <a:ext cx="381" cy="260"/>
            </a:xfrm>
            <a:custGeom>
              <a:avLst/>
              <a:gdLst>
                <a:gd name="T0" fmla="*/ 12 w 381"/>
                <a:gd name="T1" fmla="*/ 163 h 260"/>
                <a:gd name="T2" fmla="*/ 39 w 381"/>
                <a:gd name="T3" fmla="*/ 231 h 260"/>
                <a:gd name="T4" fmla="*/ 66 w 381"/>
                <a:gd name="T5" fmla="*/ 231 h 260"/>
                <a:gd name="T6" fmla="*/ 66 w 381"/>
                <a:gd name="T7" fmla="*/ 163 h 260"/>
                <a:gd name="T8" fmla="*/ 66 w 381"/>
                <a:gd name="T9" fmla="*/ 81 h 260"/>
                <a:gd name="T10" fmla="*/ 66 w 381"/>
                <a:gd name="T11" fmla="*/ 95 h 260"/>
                <a:gd name="T12" fmla="*/ 93 w 381"/>
                <a:gd name="T13" fmla="*/ 177 h 260"/>
                <a:gd name="T14" fmla="*/ 148 w 381"/>
                <a:gd name="T15" fmla="*/ 163 h 260"/>
                <a:gd name="T16" fmla="*/ 175 w 381"/>
                <a:gd name="T17" fmla="*/ 81 h 260"/>
                <a:gd name="T18" fmla="*/ 175 w 381"/>
                <a:gd name="T19" fmla="*/ 68 h 260"/>
                <a:gd name="T20" fmla="*/ 175 w 381"/>
                <a:gd name="T21" fmla="*/ 150 h 260"/>
                <a:gd name="T22" fmla="*/ 230 w 381"/>
                <a:gd name="T23" fmla="*/ 136 h 260"/>
                <a:gd name="T24" fmla="*/ 298 w 381"/>
                <a:gd name="T25" fmla="*/ 68 h 260"/>
                <a:gd name="T26" fmla="*/ 298 w 381"/>
                <a:gd name="T27" fmla="*/ 150 h 260"/>
                <a:gd name="T28" fmla="*/ 298 w 381"/>
                <a:gd name="T29" fmla="*/ 231 h 260"/>
                <a:gd name="T30" fmla="*/ 352 w 381"/>
                <a:gd name="T31" fmla="*/ 163 h 260"/>
                <a:gd name="T32" fmla="*/ 380 w 381"/>
                <a:gd name="T33" fmla="*/ 191 h 260"/>
                <a:gd name="T34" fmla="*/ 366 w 381"/>
                <a:gd name="T35" fmla="*/ 259 h 260"/>
                <a:gd name="T36" fmla="*/ 352 w 381"/>
                <a:gd name="T37" fmla="*/ 177 h 260"/>
                <a:gd name="T38" fmla="*/ 352 w 381"/>
                <a:gd name="T39" fmla="*/ 95 h 260"/>
                <a:gd name="T40" fmla="*/ 325 w 381"/>
                <a:gd name="T41" fmla="*/ 95 h 260"/>
                <a:gd name="T42" fmla="*/ 312 w 381"/>
                <a:gd name="T43" fmla="*/ 177 h 260"/>
                <a:gd name="T44" fmla="*/ 284 w 381"/>
                <a:gd name="T45" fmla="*/ 95 h 260"/>
                <a:gd name="T46" fmla="*/ 243 w 381"/>
                <a:gd name="T47" fmla="*/ 163 h 260"/>
                <a:gd name="T48" fmla="*/ 230 w 381"/>
                <a:gd name="T49" fmla="*/ 81 h 260"/>
                <a:gd name="T50" fmla="*/ 216 w 381"/>
                <a:gd name="T51" fmla="*/ 68 h 260"/>
                <a:gd name="T52" fmla="*/ 202 w 381"/>
                <a:gd name="T53" fmla="*/ 150 h 260"/>
                <a:gd name="T54" fmla="*/ 162 w 381"/>
                <a:gd name="T55" fmla="*/ 40 h 260"/>
                <a:gd name="T56" fmla="*/ 134 w 381"/>
                <a:gd name="T57" fmla="*/ 54 h 260"/>
                <a:gd name="T58" fmla="*/ 134 w 381"/>
                <a:gd name="T59" fmla="*/ 136 h 260"/>
                <a:gd name="T60" fmla="*/ 80 w 381"/>
                <a:gd name="T61" fmla="*/ 136 h 260"/>
                <a:gd name="T62" fmla="*/ 66 w 381"/>
                <a:gd name="T63" fmla="*/ 122 h 260"/>
                <a:gd name="T64" fmla="*/ 66 w 381"/>
                <a:gd name="T65" fmla="*/ 122 h 260"/>
                <a:gd name="T66" fmla="*/ 66 w 381"/>
                <a:gd name="T67" fmla="*/ 40 h 260"/>
                <a:gd name="T68" fmla="*/ 121 w 381"/>
                <a:gd name="T69" fmla="*/ 109 h 260"/>
                <a:gd name="T70" fmla="*/ 144 w 381"/>
                <a:gd name="T71" fmla="*/ 90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1" h="260">
                  <a:moveTo>
                    <a:pt x="0" y="90"/>
                  </a:moveTo>
                  <a:lnTo>
                    <a:pt x="12" y="163"/>
                  </a:lnTo>
                  <a:lnTo>
                    <a:pt x="25" y="191"/>
                  </a:lnTo>
                  <a:lnTo>
                    <a:pt x="39" y="231"/>
                  </a:lnTo>
                  <a:lnTo>
                    <a:pt x="66" y="259"/>
                  </a:lnTo>
                  <a:lnTo>
                    <a:pt x="66" y="231"/>
                  </a:lnTo>
                  <a:lnTo>
                    <a:pt x="66" y="191"/>
                  </a:lnTo>
                  <a:lnTo>
                    <a:pt x="66" y="163"/>
                  </a:lnTo>
                  <a:lnTo>
                    <a:pt x="66" y="122"/>
                  </a:lnTo>
                  <a:lnTo>
                    <a:pt x="66" y="81"/>
                  </a:lnTo>
                  <a:lnTo>
                    <a:pt x="0" y="90"/>
                  </a:lnTo>
                  <a:lnTo>
                    <a:pt x="66" y="95"/>
                  </a:lnTo>
                  <a:lnTo>
                    <a:pt x="80" y="136"/>
                  </a:lnTo>
                  <a:lnTo>
                    <a:pt x="93" y="177"/>
                  </a:lnTo>
                  <a:lnTo>
                    <a:pt x="121" y="204"/>
                  </a:lnTo>
                  <a:lnTo>
                    <a:pt x="148" y="163"/>
                  </a:lnTo>
                  <a:lnTo>
                    <a:pt x="162" y="122"/>
                  </a:lnTo>
                  <a:lnTo>
                    <a:pt x="175" y="81"/>
                  </a:lnTo>
                  <a:lnTo>
                    <a:pt x="175" y="40"/>
                  </a:lnTo>
                  <a:lnTo>
                    <a:pt x="175" y="68"/>
                  </a:lnTo>
                  <a:lnTo>
                    <a:pt x="175" y="109"/>
                  </a:lnTo>
                  <a:lnTo>
                    <a:pt x="175" y="150"/>
                  </a:lnTo>
                  <a:lnTo>
                    <a:pt x="216" y="177"/>
                  </a:lnTo>
                  <a:lnTo>
                    <a:pt x="230" y="136"/>
                  </a:lnTo>
                  <a:lnTo>
                    <a:pt x="257" y="95"/>
                  </a:lnTo>
                  <a:lnTo>
                    <a:pt x="298" y="68"/>
                  </a:lnTo>
                  <a:lnTo>
                    <a:pt x="298" y="109"/>
                  </a:lnTo>
                  <a:lnTo>
                    <a:pt x="298" y="150"/>
                  </a:lnTo>
                  <a:lnTo>
                    <a:pt x="298" y="191"/>
                  </a:lnTo>
                  <a:lnTo>
                    <a:pt x="298" y="231"/>
                  </a:lnTo>
                  <a:lnTo>
                    <a:pt x="339" y="204"/>
                  </a:lnTo>
                  <a:lnTo>
                    <a:pt x="352" y="163"/>
                  </a:lnTo>
                  <a:lnTo>
                    <a:pt x="380" y="150"/>
                  </a:lnTo>
                  <a:lnTo>
                    <a:pt x="380" y="191"/>
                  </a:lnTo>
                  <a:lnTo>
                    <a:pt x="380" y="231"/>
                  </a:lnTo>
                  <a:lnTo>
                    <a:pt x="366" y="259"/>
                  </a:lnTo>
                  <a:lnTo>
                    <a:pt x="352" y="231"/>
                  </a:lnTo>
                  <a:lnTo>
                    <a:pt x="352" y="177"/>
                  </a:lnTo>
                  <a:lnTo>
                    <a:pt x="352" y="136"/>
                  </a:lnTo>
                  <a:lnTo>
                    <a:pt x="352" y="95"/>
                  </a:lnTo>
                  <a:lnTo>
                    <a:pt x="352" y="54"/>
                  </a:lnTo>
                  <a:lnTo>
                    <a:pt x="325" y="95"/>
                  </a:lnTo>
                  <a:lnTo>
                    <a:pt x="325" y="136"/>
                  </a:lnTo>
                  <a:lnTo>
                    <a:pt x="312" y="177"/>
                  </a:lnTo>
                  <a:lnTo>
                    <a:pt x="298" y="136"/>
                  </a:lnTo>
                  <a:lnTo>
                    <a:pt x="284" y="95"/>
                  </a:lnTo>
                  <a:lnTo>
                    <a:pt x="284" y="136"/>
                  </a:lnTo>
                  <a:lnTo>
                    <a:pt x="243" y="163"/>
                  </a:lnTo>
                  <a:lnTo>
                    <a:pt x="230" y="109"/>
                  </a:lnTo>
                  <a:lnTo>
                    <a:pt x="230" y="81"/>
                  </a:lnTo>
                  <a:lnTo>
                    <a:pt x="230" y="40"/>
                  </a:lnTo>
                  <a:lnTo>
                    <a:pt x="216" y="68"/>
                  </a:lnTo>
                  <a:lnTo>
                    <a:pt x="202" y="109"/>
                  </a:lnTo>
                  <a:lnTo>
                    <a:pt x="202" y="150"/>
                  </a:lnTo>
                  <a:lnTo>
                    <a:pt x="175" y="95"/>
                  </a:lnTo>
                  <a:lnTo>
                    <a:pt x="162" y="40"/>
                  </a:lnTo>
                  <a:lnTo>
                    <a:pt x="148" y="0"/>
                  </a:lnTo>
                  <a:lnTo>
                    <a:pt x="134" y="54"/>
                  </a:lnTo>
                  <a:lnTo>
                    <a:pt x="134" y="95"/>
                  </a:lnTo>
                  <a:lnTo>
                    <a:pt x="134" y="136"/>
                  </a:lnTo>
                  <a:lnTo>
                    <a:pt x="134" y="177"/>
                  </a:lnTo>
                  <a:lnTo>
                    <a:pt x="80" y="136"/>
                  </a:lnTo>
                  <a:lnTo>
                    <a:pt x="0" y="90"/>
                  </a:lnTo>
                  <a:lnTo>
                    <a:pt x="66" y="122"/>
                  </a:lnTo>
                  <a:lnTo>
                    <a:pt x="66" y="150"/>
                  </a:lnTo>
                  <a:lnTo>
                    <a:pt x="66" y="122"/>
                  </a:lnTo>
                  <a:lnTo>
                    <a:pt x="66" y="81"/>
                  </a:lnTo>
                  <a:lnTo>
                    <a:pt x="66" y="40"/>
                  </a:lnTo>
                  <a:lnTo>
                    <a:pt x="107" y="68"/>
                  </a:lnTo>
                  <a:lnTo>
                    <a:pt x="121" y="109"/>
                  </a:lnTo>
                  <a:lnTo>
                    <a:pt x="121" y="81"/>
                  </a:lnTo>
                  <a:lnTo>
                    <a:pt x="144" y="9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Oval 23"/>
            <p:cNvSpPr>
              <a:spLocks noChangeArrowheads="1"/>
            </p:cNvSpPr>
            <p:nvPr/>
          </p:nvSpPr>
          <p:spPr bwMode="auto">
            <a:xfrm>
              <a:off x="1012" y="2836"/>
              <a:ext cx="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9" name="Oval 24"/>
            <p:cNvSpPr>
              <a:spLocks noChangeArrowheads="1"/>
            </p:cNvSpPr>
            <p:nvPr/>
          </p:nvSpPr>
          <p:spPr bwMode="auto">
            <a:xfrm>
              <a:off x="1156" y="2836"/>
              <a:ext cx="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0" name="Freeform 25"/>
            <p:cNvSpPr>
              <a:spLocks/>
            </p:cNvSpPr>
            <p:nvPr/>
          </p:nvSpPr>
          <p:spPr bwMode="auto">
            <a:xfrm>
              <a:off x="1008" y="2976"/>
              <a:ext cx="241" cy="120"/>
            </a:xfrm>
            <a:custGeom>
              <a:avLst/>
              <a:gdLst>
                <a:gd name="T0" fmla="*/ 0 w 241"/>
                <a:gd name="T1" fmla="*/ 0 h 120"/>
                <a:gd name="T2" fmla="*/ 11 w 241"/>
                <a:gd name="T3" fmla="*/ 64 h 120"/>
                <a:gd name="T4" fmla="*/ 52 w 241"/>
                <a:gd name="T5" fmla="*/ 91 h 120"/>
                <a:gd name="T6" fmla="*/ 93 w 241"/>
                <a:gd name="T7" fmla="*/ 105 h 120"/>
                <a:gd name="T8" fmla="*/ 134 w 241"/>
                <a:gd name="T9" fmla="*/ 119 h 120"/>
                <a:gd name="T10" fmla="*/ 175 w 241"/>
                <a:gd name="T11" fmla="*/ 105 h 120"/>
                <a:gd name="T12" fmla="*/ 188 w 241"/>
                <a:gd name="T13" fmla="*/ 64 h 120"/>
                <a:gd name="T14" fmla="*/ 216 w 241"/>
                <a:gd name="T15" fmla="*/ 37 h 120"/>
                <a:gd name="T16" fmla="*/ 240 w 241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1" h="120">
                  <a:moveTo>
                    <a:pt x="0" y="0"/>
                  </a:moveTo>
                  <a:lnTo>
                    <a:pt x="11" y="64"/>
                  </a:lnTo>
                  <a:lnTo>
                    <a:pt x="52" y="91"/>
                  </a:lnTo>
                  <a:lnTo>
                    <a:pt x="93" y="105"/>
                  </a:lnTo>
                  <a:lnTo>
                    <a:pt x="134" y="119"/>
                  </a:lnTo>
                  <a:lnTo>
                    <a:pt x="175" y="105"/>
                  </a:lnTo>
                  <a:lnTo>
                    <a:pt x="188" y="64"/>
                  </a:lnTo>
                  <a:lnTo>
                    <a:pt x="216" y="37"/>
                  </a:lnTo>
                  <a:lnTo>
                    <a:pt x="24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2325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9" descr="coa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7751" r="17717" b="6644"/>
          <a:stretch>
            <a:fillRect/>
          </a:stretch>
        </p:blipFill>
        <p:spPr bwMode="auto">
          <a:xfrm>
            <a:off x="3616325" y="1190625"/>
            <a:ext cx="1892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90" name="Picture 30" descr="8E_atom_helium_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955925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91" name="Picture 31" descr="8E_atom_carbon_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951163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6192" name="Picture 32" descr="8E_atom_copper_R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43225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8" descr="8E_Bluewater balloon ma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r="39009" b="42076"/>
          <a:stretch>
            <a:fillRect/>
          </a:stretch>
        </p:blipFill>
        <p:spPr bwMode="auto">
          <a:xfrm>
            <a:off x="6589713" y="1220788"/>
            <a:ext cx="1971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590550" y="701675"/>
            <a:ext cx="855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An element is a substance made up of only </a:t>
            </a:r>
            <a:r>
              <a:rPr lang="en-US" altLang="en-US" sz="2400" b="1">
                <a:solidFill>
                  <a:srgbClr val="010067"/>
                </a:solidFill>
              </a:rPr>
              <a:t>one type</a:t>
            </a:r>
            <a:r>
              <a:rPr lang="en-US" altLang="en-US" sz="2400">
                <a:solidFill>
                  <a:srgbClr val="010067"/>
                </a:solidFill>
              </a:rPr>
              <a:t> of atom.</a:t>
            </a:r>
            <a:r>
              <a:rPr lang="en-US" altLang="en-US" sz="24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048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Atoms in elements</a:t>
            </a:r>
          </a:p>
        </p:txBody>
      </p:sp>
      <p:sp>
        <p:nvSpPr>
          <p:cNvPr id="476167" name="Oval 7"/>
          <p:cNvSpPr>
            <a:spLocks noChangeAspect="1" noChangeArrowheads="1"/>
          </p:cNvSpPr>
          <p:nvPr/>
        </p:nvSpPr>
        <p:spPr bwMode="auto">
          <a:xfrm>
            <a:off x="230188" y="8032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pic>
        <p:nvPicPr>
          <p:cNvPr id="20490" name="Picture 8" descr="copper coal bucket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4124"/>
          <a:stretch>
            <a:fillRect/>
          </a:stretch>
        </p:blipFill>
        <p:spPr bwMode="auto">
          <a:xfrm>
            <a:off x="958850" y="1239838"/>
            <a:ext cx="152558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160338" y="5113338"/>
            <a:ext cx="29511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Copper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element made up of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6"/>
                </a:solidFill>
              </a:rPr>
              <a:t>copper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3203575" y="5140325"/>
            <a:ext cx="29511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element made up of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476184" name="Text Box 24"/>
          <p:cNvSpPr txBox="1">
            <a:spLocks noChangeArrowheads="1"/>
          </p:cNvSpPr>
          <p:nvPr/>
        </p:nvSpPr>
        <p:spPr bwMode="auto">
          <a:xfrm>
            <a:off x="6229350" y="5138738"/>
            <a:ext cx="29511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Helium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element made up of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helium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12775" y="2266950"/>
            <a:ext cx="2159000" cy="2844800"/>
            <a:chOff x="386" y="1428"/>
            <a:chExt cx="1360" cy="1792"/>
          </a:xfrm>
        </p:grpSpPr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>
              <a:off x="1060" y="1428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20505" name="Oval 23"/>
            <p:cNvSpPr>
              <a:spLocks noChangeAspect="1" noChangeArrowheads="1"/>
            </p:cNvSpPr>
            <p:nvPr/>
          </p:nvSpPr>
          <p:spPr bwMode="auto">
            <a:xfrm>
              <a:off x="386" y="1860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20506" name="Line 33"/>
            <p:cNvSpPr>
              <a:spLocks noChangeShapeType="1"/>
            </p:cNvSpPr>
            <p:nvPr/>
          </p:nvSpPr>
          <p:spPr bwMode="auto">
            <a:xfrm flipH="1">
              <a:off x="493" y="1428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563938" y="2266950"/>
            <a:ext cx="2159000" cy="2851150"/>
            <a:chOff x="2245" y="1428"/>
            <a:chExt cx="1360" cy="1796"/>
          </a:xfrm>
        </p:grpSpPr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2245" y="1864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20502" name="Line 34"/>
            <p:cNvSpPr>
              <a:spLocks noChangeShapeType="1"/>
            </p:cNvSpPr>
            <p:nvPr/>
          </p:nvSpPr>
          <p:spPr bwMode="auto">
            <a:xfrm>
              <a:off x="2915" y="1428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20503" name="Line 35"/>
            <p:cNvSpPr>
              <a:spLocks noChangeShapeType="1"/>
            </p:cNvSpPr>
            <p:nvPr/>
          </p:nvSpPr>
          <p:spPr bwMode="auto">
            <a:xfrm flipH="1">
              <a:off x="2348" y="1428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529388" y="2276475"/>
            <a:ext cx="2159000" cy="2843213"/>
            <a:chOff x="4113" y="1434"/>
            <a:chExt cx="1360" cy="1791"/>
          </a:xfrm>
        </p:grpSpPr>
        <p:sp>
          <p:nvSpPr>
            <p:cNvPr id="20497" name="Rectangle 3"/>
            <p:cNvSpPr>
              <a:spLocks noChangeArrowheads="1"/>
            </p:cNvSpPr>
            <p:nvPr/>
          </p:nvSpPr>
          <p:spPr bwMode="auto">
            <a:xfrm>
              <a:off x="4120" y="2128"/>
              <a:ext cx="1288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20498" name="Oval 27"/>
            <p:cNvSpPr>
              <a:spLocks noChangeArrowheads="1"/>
            </p:cNvSpPr>
            <p:nvPr/>
          </p:nvSpPr>
          <p:spPr bwMode="auto">
            <a:xfrm>
              <a:off x="4113" y="1865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sp>
          <p:nvSpPr>
            <p:cNvPr id="20499" name="Line 36"/>
            <p:cNvSpPr>
              <a:spLocks noChangeShapeType="1"/>
            </p:cNvSpPr>
            <p:nvPr/>
          </p:nvSpPr>
          <p:spPr bwMode="auto">
            <a:xfrm>
              <a:off x="4787" y="1434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  <p:sp>
          <p:nvSpPr>
            <p:cNvPr id="20500" name="Line 37"/>
            <p:cNvSpPr>
              <a:spLocks noChangeShapeType="1"/>
            </p:cNvSpPr>
            <p:nvPr/>
          </p:nvSpPr>
          <p:spPr bwMode="auto">
            <a:xfrm flipH="1">
              <a:off x="4220" y="1434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2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70" grpId="0"/>
      <p:bldP spid="476171" grpId="0"/>
      <p:bldP spid="47618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7200" y="69783"/>
            <a:ext cx="8305800" cy="43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A </a:t>
            </a:r>
            <a:r>
              <a:rPr lang="en-US" sz="6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number out in front of the formula means you have more than one molecule</a:t>
            </a:r>
            <a:r>
              <a:rPr lang="en-US" sz="3600" b="1" dirty="0" smtClean="0">
                <a:solidFill>
                  <a:srgbClr val="FFFFFF"/>
                </a:solidFill>
              </a:rPr>
              <a:t>.  This number is called a </a:t>
            </a:r>
            <a:r>
              <a:rPr lang="en-US" sz="3600" b="1" u="sng" dirty="0" smtClean="0">
                <a:solidFill>
                  <a:srgbClr val="FFFFFF"/>
                </a:solidFill>
              </a:rPr>
              <a:t>coefficient</a:t>
            </a:r>
            <a:r>
              <a:rPr lang="en-US" sz="3600" b="1" dirty="0" smtClean="0">
                <a:solidFill>
                  <a:srgbClr val="FFFFFF"/>
                </a:solidFill>
              </a:rPr>
              <a:t>.  </a:t>
            </a:r>
            <a:endParaRPr lang="en-US" sz="3600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2H</a:t>
            </a:r>
            <a:r>
              <a:rPr lang="en-US" sz="3600" b="1" baseline="-25000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O  = 				3H</a:t>
            </a:r>
            <a:r>
              <a:rPr lang="en-US" sz="3600" b="1" baseline="-25000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O=</a:t>
            </a:r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2781300" y="3130550"/>
            <a:ext cx="825500" cy="825500"/>
            <a:chOff x="2368550" y="3206750"/>
            <a:chExt cx="825500" cy="825500"/>
          </a:xfrm>
        </p:grpSpPr>
        <p:sp>
          <p:nvSpPr>
            <p:cNvPr id="19477" name="Oval 5"/>
            <p:cNvSpPr>
              <a:spLocks noChangeArrowheads="1"/>
            </p:cNvSpPr>
            <p:nvPr/>
          </p:nvSpPr>
          <p:spPr bwMode="auto">
            <a:xfrm>
              <a:off x="2368550" y="3206750"/>
              <a:ext cx="596900" cy="596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19478" name="Oval 6"/>
            <p:cNvSpPr>
              <a:spLocks noChangeArrowheads="1"/>
            </p:cNvSpPr>
            <p:nvPr/>
          </p:nvSpPr>
          <p:spPr bwMode="auto">
            <a:xfrm>
              <a:off x="2368550" y="3740150"/>
              <a:ext cx="215900" cy="2921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9" name="Oval 7"/>
            <p:cNvSpPr>
              <a:spLocks noChangeArrowheads="1"/>
            </p:cNvSpPr>
            <p:nvPr/>
          </p:nvSpPr>
          <p:spPr bwMode="auto">
            <a:xfrm>
              <a:off x="2978150" y="3282950"/>
              <a:ext cx="215900" cy="2921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2292350" y="4044950"/>
            <a:ext cx="749300" cy="901700"/>
            <a:chOff x="1444" y="2548"/>
            <a:chExt cx="472" cy="568"/>
          </a:xfrm>
        </p:grpSpPr>
        <p:sp>
          <p:nvSpPr>
            <p:cNvPr id="19474" name="Oval 8"/>
            <p:cNvSpPr>
              <a:spLocks noChangeArrowheads="1"/>
            </p:cNvSpPr>
            <p:nvPr/>
          </p:nvSpPr>
          <p:spPr bwMode="auto">
            <a:xfrm>
              <a:off x="1492" y="2548"/>
              <a:ext cx="136" cy="1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5" name="Oval 9"/>
            <p:cNvSpPr>
              <a:spLocks noChangeArrowheads="1"/>
            </p:cNvSpPr>
            <p:nvPr/>
          </p:nvSpPr>
          <p:spPr bwMode="auto">
            <a:xfrm>
              <a:off x="1780" y="2932"/>
              <a:ext cx="136" cy="1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6" name="Oval 10"/>
            <p:cNvSpPr>
              <a:spLocks noChangeArrowheads="1"/>
            </p:cNvSpPr>
            <p:nvPr/>
          </p:nvSpPr>
          <p:spPr bwMode="auto">
            <a:xfrm>
              <a:off x="1444" y="269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  <a:cs typeface="Arial" charset="0"/>
                </a:rPr>
                <a:t>O</a:t>
              </a:r>
            </a:p>
          </p:txBody>
        </p:sp>
      </p:grp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6934200" y="2597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cs typeface="Arial" charset="0"/>
              </a:rPr>
              <a:t>O</a:t>
            </a:r>
          </a:p>
        </p:txBody>
      </p:sp>
      <p:sp>
        <p:nvSpPr>
          <p:cNvPr id="19464" name="Oval 13"/>
          <p:cNvSpPr>
            <a:spLocks noChangeArrowheads="1"/>
          </p:cNvSpPr>
          <p:nvPr/>
        </p:nvSpPr>
        <p:spPr bwMode="auto">
          <a:xfrm>
            <a:off x="6934200" y="3130550"/>
            <a:ext cx="215900" cy="2921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H</a:t>
            </a:r>
          </a:p>
        </p:txBody>
      </p:sp>
      <p:sp>
        <p:nvSpPr>
          <p:cNvPr id="19465" name="Oval 14"/>
          <p:cNvSpPr>
            <a:spLocks noChangeArrowheads="1"/>
          </p:cNvSpPr>
          <p:nvPr/>
        </p:nvSpPr>
        <p:spPr bwMode="auto">
          <a:xfrm>
            <a:off x="7543800" y="2673350"/>
            <a:ext cx="215900" cy="2921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cs typeface="Arial" charset="0"/>
              </a:rPr>
              <a:t>H</a:t>
            </a:r>
          </a:p>
        </p:txBody>
      </p:sp>
      <p:grpSp>
        <p:nvGrpSpPr>
          <p:cNvPr id="19466" name="Group 2"/>
          <p:cNvGrpSpPr>
            <a:grpSpLocks/>
          </p:cNvGrpSpPr>
          <p:nvPr/>
        </p:nvGrpSpPr>
        <p:grpSpPr bwMode="auto">
          <a:xfrm>
            <a:off x="6400800" y="4181475"/>
            <a:ext cx="749300" cy="901700"/>
            <a:chOff x="6858000" y="3435350"/>
            <a:chExt cx="749300" cy="901700"/>
          </a:xfrm>
        </p:grpSpPr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6934200" y="3435350"/>
              <a:ext cx="215900" cy="2921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7391400" y="4044950"/>
              <a:ext cx="215900" cy="2921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6858000" y="3663950"/>
              <a:ext cx="596900" cy="596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cs typeface="Arial" charset="0"/>
                </a:rPr>
                <a:t>O</a:t>
              </a:r>
            </a:p>
          </p:txBody>
        </p:sp>
      </p:grpSp>
      <p:grpSp>
        <p:nvGrpSpPr>
          <p:cNvPr id="19467" name="Group 22"/>
          <p:cNvGrpSpPr>
            <a:grpSpLocks/>
          </p:cNvGrpSpPr>
          <p:nvPr/>
        </p:nvGrpSpPr>
        <p:grpSpPr bwMode="auto">
          <a:xfrm>
            <a:off x="7346950" y="4271963"/>
            <a:ext cx="985838" cy="693737"/>
            <a:chOff x="4628" y="2691"/>
            <a:chExt cx="621" cy="437"/>
          </a:xfrm>
        </p:grpSpPr>
        <p:sp>
          <p:nvSpPr>
            <p:cNvPr id="19468" name="Oval 19"/>
            <p:cNvSpPr>
              <a:spLocks noChangeArrowheads="1"/>
            </p:cNvSpPr>
            <p:nvPr/>
          </p:nvSpPr>
          <p:spPr bwMode="auto">
            <a:xfrm rot="-4680000">
              <a:off x="4652" y="2870"/>
              <a:ext cx="136" cy="1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69" name="Oval 20"/>
            <p:cNvSpPr>
              <a:spLocks noChangeArrowheads="1"/>
            </p:cNvSpPr>
            <p:nvPr/>
          </p:nvSpPr>
          <p:spPr bwMode="auto">
            <a:xfrm rot="-4680000">
              <a:off x="5089" y="2667"/>
              <a:ext cx="136" cy="1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19470" name="Oval 21"/>
            <p:cNvSpPr>
              <a:spLocks noChangeArrowheads="1"/>
            </p:cNvSpPr>
            <p:nvPr/>
          </p:nvSpPr>
          <p:spPr bwMode="auto">
            <a:xfrm rot="-4680000">
              <a:off x="4782" y="275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cs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86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220" name="Picture 36" descr="8E_d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9085" r="4529"/>
          <a:stretch>
            <a:fillRect/>
          </a:stretch>
        </p:blipFill>
        <p:spPr bwMode="auto">
          <a:xfrm>
            <a:off x="793750" y="2720975"/>
            <a:ext cx="20621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216" name="Picture 32" descr="8E_atom_oxygen_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66065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540500" y="3416300"/>
            <a:ext cx="2044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438900" y="1917700"/>
            <a:ext cx="2044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24750" cy="549275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Atoms and molecules of elements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582613" y="1230313"/>
            <a:ext cx="8561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In some elements, the atoms are joined in groups of two or more. A particle containing atoms grouped in this way is called a </a:t>
            </a:r>
            <a:r>
              <a:rPr lang="en-GB" altLang="en-US" sz="2400" b="1">
                <a:solidFill>
                  <a:srgbClr val="FF6600"/>
                </a:solidFill>
              </a:rPr>
              <a:t>molecule</a:t>
            </a:r>
            <a:r>
              <a:rPr lang="en-GB" altLang="en-US" sz="240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590550" y="701675"/>
            <a:ext cx="873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10067"/>
                </a:solidFill>
              </a:rPr>
              <a:t>An element is a substance made up of only </a:t>
            </a:r>
            <a:r>
              <a:rPr lang="en-US" altLang="en-US" sz="2400" b="1">
                <a:solidFill>
                  <a:srgbClr val="010067"/>
                </a:solidFill>
              </a:rPr>
              <a:t>one type</a:t>
            </a:r>
            <a:r>
              <a:rPr lang="en-US" altLang="en-US" sz="2400">
                <a:solidFill>
                  <a:srgbClr val="010067"/>
                </a:solidFill>
              </a:rPr>
              <a:t> of atom.</a:t>
            </a:r>
            <a:r>
              <a:rPr lang="en-US" altLang="en-US" sz="24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7206" name="Oval 22"/>
          <p:cNvSpPr>
            <a:spLocks noChangeAspect="1" noChangeArrowheads="1"/>
          </p:cNvSpPr>
          <p:nvPr/>
        </p:nvSpPr>
        <p:spPr bwMode="auto">
          <a:xfrm>
            <a:off x="230188" y="80327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00FFFF"/>
              </a:solidFill>
            </a:endParaRPr>
          </a:p>
        </p:txBody>
      </p:sp>
      <p:sp>
        <p:nvSpPr>
          <p:cNvPr id="477212" name="Text Box 28"/>
          <p:cNvSpPr txBox="1">
            <a:spLocks noChangeArrowheads="1"/>
          </p:cNvSpPr>
          <p:nvPr/>
        </p:nvSpPr>
        <p:spPr bwMode="auto">
          <a:xfrm>
            <a:off x="587375" y="5343525"/>
            <a:ext cx="80883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Other elements, that contain atoms joined in molecules are hydrogen, nitrogen, chlorine and bromine.</a:t>
            </a:r>
          </a:p>
        </p:txBody>
      </p:sp>
      <p:sp>
        <p:nvSpPr>
          <p:cNvPr id="477213" name="Text Box 29"/>
          <p:cNvSpPr txBox="1">
            <a:spLocks noChangeArrowheads="1"/>
          </p:cNvSpPr>
          <p:nvPr/>
        </p:nvSpPr>
        <p:spPr bwMode="auto">
          <a:xfrm>
            <a:off x="5724525" y="2593975"/>
            <a:ext cx="30972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Oxygen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element made up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010066"/>
                </a:solidFill>
              </a:rPr>
              <a:t>oxygen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srgbClr val="01006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How many atoms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10067"/>
                </a:solidFill>
              </a:rPr>
              <a:t>are there in an oxygen molecule?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484438" y="2746375"/>
            <a:ext cx="2901950" cy="2195513"/>
            <a:chOff x="1565" y="1730"/>
            <a:chExt cx="1828" cy="1383"/>
          </a:xfrm>
        </p:grpSpPr>
        <p:sp>
          <p:nvSpPr>
            <p:cNvPr id="21517" name="Oval 26"/>
            <p:cNvSpPr>
              <a:spLocks noChangeArrowheads="1"/>
            </p:cNvSpPr>
            <p:nvPr/>
          </p:nvSpPr>
          <p:spPr bwMode="auto">
            <a:xfrm>
              <a:off x="2010" y="1730"/>
              <a:ext cx="1383" cy="1383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altLang="en-US"/>
            </a:p>
          </p:txBody>
        </p:sp>
        <p:grpSp>
          <p:nvGrpSpPr>
            <p:cNvPr id="21518" name="Group 35"/>
            <p:cNvGrpSpPr>
              <a:grpSpLocks/>
            </p:cNvGrpSpPr>
            <p:nvPr/>
          </p:nvGrpSpPr>
          <p:grpSpPr bwMode="auto">
            <a:xfrm rot="-5400000">
              <a:off x="1364" y="2046"/>
              <a:ext cx="1149" cy="748"/>
              <a:chOff x="4220" y="1434"/>
              <a:chExt cx="1149" cy="748"/>
            </a:xfrm>
          </p:grpSpPr>
          <p:sp>
            <p:nvSpPr>
              <p:cNvPr id="21519" name="Line 33"/>
              <p:cNvSpPr>
                <a:spLocks noChangeShapeType="1"/>
              </p:cNvSpPr>
              <p:nvPr/>
            </p:nvSpPr>
            <p:spPr bwMode="auto">
              <a:xfrm>
                <a:off x="4787" y="1434"/>
                <a:ext cx="582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FFFF"/>
                  </a:solidFill>
                </a:endParaRPr>
              </a:p>
            </p:txBody>
          </p:sp>
          <p:sp>
            <p:nvSpPr>
              <p:cNvPr id="21520" name="Line 34"/>
              <p:cNvSpPr>
                <a:spLocks noChangeShapeType="1"/>
              </p:cNvSpPr>
              <p:nvPr/>
            </p:nvSpPr>
            <p:spPr bwMode="auto">
              <a:xfrm flipH="1">
                <a:off x="4220" y="1434"/>
                <a:ext cx="579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3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7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7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77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77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7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7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6" grpId="0"/>
      <p:bldP spid="477212" grpId="0"/>
      <p:bldP spid="4772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813"/>
            <a:ext cx="8351838" cy="1584325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Remember:  </a:t>
            </a:r>
            <a:r>
              <a:rPr lang="en-US" altLang="en-US" sz="3200" b="1" dirty="0" smtClean="0">
                <a:latin typeface="Comic Sans MS" pitchFamily="66" charset="0"/>
              </a:rPr>
              <a:t>An </a:t>
            </a:r>
            <a:r>
              <a:rPr lang="en-US" altLang="en-US" sz="3200" b="1" dirty="0" smtClean="0">
                <a:latin typeface="Comic Sans MS" pitchFamily="66" charset="0"/>
              </a:rPr>
              <a:t>element is a substance that is made from one kind of atom only. It </a:t>
            </a:r>
            <a:r>
              <a:rPr lang="en-US" altLang="en-US" sz="3200" b="1" u="sng" dirty="0" smtClean="0">
                <a:latin typeface="Comic Sans MS" pitchFamily="66" charset="0"/>
              </a:rPr>
              <a:t>cannot</a:t>
            </a:r>
            <a:r>
              <a:rPr lang="en-US" altLang="en-US" sz="3200" b="1" dirty="0" smtClean="0">
                <a:latin typeface="Comic Sans MS" pitchFamily="66" charset="0"/>
              </a:rPr>
              <a:t> be broken down into simpler substances.</a:t>
            </a:r>
            <a:endParaRPr lang="en-US" altLang="en-US" sz="3600" b="1" dirty="0" smtClean="0">
              <a:latin typeface="Comic Sans MS" pitchFamily="66" charset="0"/>
            </a:endParaRP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909763" y="3716338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404938" y="29972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125663" y="29972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1189038" y="3716338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973138" y="4365625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1620838" y="4365625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2486025" y="4076700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628900" y="3573463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12775" y="2997200"/>
            <a:ext cx="935038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68313" y="3644900"/>
            <a:ext cx="935037" cy="936625"/>
          </a:xfrm>
          <a:prstGeom prst="ellipse">
            <a:avLst/>
          </a:prstGeom>
          <a:gradFill rotWithShape="1">
            <a:gsLst>
              <a:gs pos="0">
                <a:srgbClr val="CD276E"/>
              </a:gs>
              <a:gs pos="100000">
                <a:srgbClr val="5F12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588125" y="35718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7235825" y="306705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7451725" y="40751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6588125" y="42910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7667625" y="3500438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6443663" y="29241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5867400" y="3787775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5867400" y="45085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3" name="AutoShape 21"/>
          <p:cNvSpPr>
            <a:spLocks noChangeArrowheads="1"/>
          </p:cNvSpPr>
          <p:nvPr/>
        </p:nvSpPr>
        <p:spPr bwMode="auto">
          <a:xfrm>
            <a:off x="6588125" y="49403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7596188" y="4724400"/>
            <a:ext cx="936625" cy="7921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7164388" y="3859213"/>
            <a:ext cx="936625" cy="7921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59FD70"/>
              </a:gs>
              <a:gs pos="100000">
                <a:srgbClr val="29753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84213" y="573405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An element</a:t>
            </a:r>
            <a:endParaRPr lang="en-US" altLang="en-US" sz="2800" b="0"/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6084888" y="5949950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An element</a:t>
            </a:r>
            <a:endParaRPr lang="en-US" altLang="en-US" sz="2800" b="0"/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051050" y="220503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atom</a:t>
            </a:r>
            <a:endParaRPr lang="en-US" altLang="en-US" sz="2800" b="0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596188" y="2492375"/>
            <a:ext cx="71437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659563" y="2060575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0"/>
              <a:t>atom</a:t>
            </a:r>
            <a:endParaRPr lang="en-US" altLang="en-US" sz="2800" b="0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2411413" y="2636838"/>
            <a:ext cx="71437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/>
      <p:bldP spid="59417" grpId="0"/>
      <p:bldP spid="59418" grpId="0"/>
      <p:bldP spid="59419" grpId="0" animBg="1"/>
      <p:bldP spid="59420" grpId="0"/>
      <p:bldP spid="594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7772400" cy="144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Elements cannot </a:t>
            </a:r>
            <a:r>
              <a:rPr lang="en-US" altLang="en-US" dirty="0" smtClean="0"/>
              <a:t>be separated into simpler substance by physical or chemical means</a:t>
            </a:r>
            <a:r>
              <a:rPr lang="en-US" altLang="en-US" dirty="0" smtClean="0"/>
              <a:t>.  All elements are found on the periodic table.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2" descr="http://serc.carleton.edu/images/usingdata/nasaimages/periodic-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2971800"/>
            <a:ext cx="51054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ulse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1693</Words>
  <Application>Microsoft Office PowerPoint</Application>
  <PresentationFormat>On-screen Show (4:3)</PresentationFormat>
  <Paragraphs>372</Paragraphs>
  <Slides>60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Office Theme</vt:lpstr>
      <vt:lpstr>1_master</vt:lpstr>
      <vt:lpstr>2_master</vt:lpstr>
      <vt:lpstr>3_master</vt:lpstr>
      <vt:lpstr>4_master</vt:lpstr>
      <vt:lpstr>5_master</vt:lpstr>
      <vt:lpstr>6_master</vt:lpstr>
      <vt:lpstr>7_master</vt:lpstr>
      <vt:lpstr>8_master</vt:lpstr>
      <vt:lpstr>9_master</vt:lpstr>
      <vt:lpstr>10_master</vt:lpstr>
      <vt:lpstr>Pulse</vt:lpstr>
      <vt:lpstr>Micrografx Picture Publisher 7 Image</vt:lpstr>
      <vt:lpstr>Compounds</vt:lpstr>
      <vt:lpstr>Types of Matter</vt:lpstr>
      <vt:lpstr>      How many different substances are there?</vt:lpstr>
      <vt:lpstr>      All substances are made of atoms</vt:lpstr>
      <vt:lpstr>      What is an element?</vt:lpstr>
      <vt:lpstr>      Atoms in elements</vt:lpstr>
      <vt:lpstr>      Atoms and molecules of elements</vt:lpstr>
      <vt:lpstr>PowerPoint Presentation</vt:lpstr>
      <vt:lpstr>Elements</vt:lpstr>
      <vt:lpstr>      Introducing chemical symbols</vt:lpstr>
      <vt:lpstr>      How to write symbols for elements</vt:lpstr>
      <vt:lpstr>      Symbols for molecules of elements</vt:lpstr>
      <vt:lpstr>      Combining elements</vt:lpstr>
      <vt:lpstr>      Combining elements</vt:lpstr>
      <vt:lpstr>      What is a compound?</vt:lpstr>
      <vt:lpstr>      Making a compound – carbon dioxide</vt:lpstr>
      <vt:lpstr>      Making a compound – water </vt:lpstr>
      <vt:lpstr>PowerPoint Presentation</vt:lpstr>
      <vt:lpstr>PowerPoint Presentation</vt:lpstr>
      <vt:lpstr>In Summary:</vt:lpstr>
      <vt:lpstr>Mixtures</vt:lpstr>
      <vt:lpstr>Mixtures vs. Compounds</vt:lpstr>
      <vt:lpstr>Can you identify the following?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Chemical Formulas</vt:lpstr>
      <vt:lpstr>Chemical Formulas</vt:lpstr>
      <vt:lpstr>Examples of chemical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</dc:title>
  <dc:creator>Vanessa</dc:creator>
  <cp:lastModifiedBy>Vanessa</cp:lastModifiedBy>
  <cp:revision>13</cp:revision>
  <dcterms:created xsi:type="dcterms:W3CDTF">2013-10-17T01:44:04Z</dcterms:created>
  <dcterms:modified xsi:type="dcterms:W3CDTF">2013-10-17T03:44:49Z</dcterms:modified>
</cp:coreProperties>
</file>