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9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0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74" r:id="rId2"/>
    <p:sldMasterId id="2147483795" r:id="rId3"/>
    <p:sldMasterId id="2147483816" r:id="rId4"/>
    <p:sldMasterId id="2147483837" r:id="rId5"/>
    <p:sldMasterId id="2147483858" r:id="rId6"/>
    <p:sldMasterId id="2147483872" r:id="rId7"/>
    <p:sldMasterId id="2147483886" r:id="rId8"/>
    <p:sldMasterId id="2147483907" r:id="rId9"/>
    <p:sldMasterId id="2147483928" r:id="rId10"/>
  </p:sldMasterIdLst>
  <p:sldIdLst>
    <p:sldId id="256" r:id="rId11"/>
    <p:sldId id="269" r:id="rId12"/>
    <p:sldId id="257" r:id="rId13"/>
    <p:sldId id="274" r:id="rId14"/>
    <p:sldId id="258" r:id="rId15"/>
    <p:sldId id="259" r:id="rId16"/>
    <p:sldId id="260" r:id="rId17"/>
    <p:sldId id="263" r:id="rId18"/>
    <p:sldId id="264" r:id="rId19"/>
    <p:sldId id="270" r:id="rId20"/>
    <p:sldId id="265" r:id="rId21"/>
    <p:sldId id="271" r:id="rId22"/>
    <p:sldId id="266" r:id="rId23"/>
    <p:sldId id="272" r:id="rId24"/>
    <p:sldId id="261" r:id="rId25"/>
    <p:sldId id="262" r:id="rId26"/>
    <p:sldId id="273" r:id="rId27"/>
    <p:sldId id="267" r:id="rId28"/>
    <p:sldId id="287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6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84A8-43D6-42CD-9231-2574E17356E3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035E-868A-4568-98A7-A1E5811E8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3022-40A0-4864-ABC1-4C2C9C22EC9C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60F-A246-4A67-A22B-37A1715A9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B29E-D877-4822-B7F9-E0773AFEEAD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21D37-11FE-4DBD-A619-53398E4E328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337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4198-AAF8-4BC2-A0D8-FDC5E1081A6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B03D-4E48-43D3-B874-61393658F4C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670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C0C9-470A-4A01-8C42-95E0547884A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2545-CB49-41CA-AD63-BBBCCA3C6D3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698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8EF0-0EE4-40AC-9BE3-603F465C1D9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9214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D6449-4550-44AE-A9D2-30F061B68E2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0498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EF07-2F14-4FC1-B1A5-FE73CC8EBA7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ACD9-B49F-4A16-A1E1-577802DD701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4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68E1-9DAF-47A0-B6B5-6CED55B58F8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DDCD-9431-45D6-9887-F019845C696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673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B999-C169-4AFE-AB4D-4B8E8AAAE58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9FEA-3484-4453-8C19-8306F4A40F5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59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2345-67C8-4D1F-B757-C193F49CEDC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CE5D-5EB4-4C71-A311-ED2ADD061EF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506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5597A-8547-46C4-A824-FF9C93EB32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CC18-AD09-4F0F-987E-DD251386A44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9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B56E-BF90-4B81-A830-1F575BAF75D4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33E55-761D-49C3-A912-8F4DFF5CD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24FE-1139-4D3F-8BD8-4529D6011D3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ADA7-3AAC-448B-9743-D45E1B3CCBD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18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EC06-2117-41CF-AE3D-5DC47140971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7134-1602-46E8-9E38-ACD85F56D58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91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98B2-8C58-4E38-ACE1-F70E6326698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5E0B-3525-4103-8812-E334F6E3354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95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B29E-D877-4822-B7F9-E0773AFEEAD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21D37-11FE-4DBD-A619-53398E4E328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202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4198-AAF8-4BC2-A0D8-FDC5E1081A6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B03D-4E48-43D3-B874-61393658F4C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548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C0C9-470A-4A01-8C42-95E0547884A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2545-CB49-41CA-AD63-BBBCCA3C6D3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140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8EF0-0EE4-40AC-9BE3-603F465C1D9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439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D6449-4550-44AE-A9D2-30F061B68E2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0642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0A6B7F-A788-4A3F-8220-EB9F993C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767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D939-4BEE-45A4-9A3A-EAC4B8B19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482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F22D97-785A-405D-9175-11ADBCD1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9612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0A509-7EDF-4758-A40D-FE39FBE2D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374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1D4F3-E59F-47C9-814F-EC891846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577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B2072-09A5-40FD-B729-821788E8D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135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6537F-66B0-4175-9EFA-197D41ED5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6841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78A30-98BD-4305-9121-327506240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9794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37FE5-2C5C-4AD7-B962-084FCCA73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295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06B7-8C19-41A7-A18D-6B17600C4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371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692DA-2AA8-4CB5-BE15-9F99265AD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0946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84D36-5B41-47B5-BD15-A021E0AA8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5734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0DAD-9D9F-48FA-9A29-4373591CF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76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811E-D82C-42CD-A9CE-C0BC79725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244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7DB4-5C16-4639-AB3A-7573DC999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1062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06B74-A3C4-4860-BDDF-5AC157259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0147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067C-F087-4C14-9EB7-30DC4EC13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567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46722-7DCF-4BC9-8EE5-4B2211CA3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610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B031-7BF9-4E98-A197-5BCBC0A01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764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C5B9-C379-4506-BD95-0D877042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17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00DE-0FBC-479F-9B5E-051D582F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6284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8C0DA-4D94-4BFC-A93E-9AE6847EC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8931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D24571-4049-428B-B128-87BA6D196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665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1A3B-9CAF-425E-97EB-4F9321866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930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3AB59-5B3C-4F74-A3D2-2509E51B1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6557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53ED-D2B6-4C09-B998-8F6074C85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661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B6A3-1F9C-4511-A7E9-41FB8AC19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7138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35D5-6973-4D3A-985A-3C9314EBE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9482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2438-A1B3-48D9-B8F4-A9A9DDFAC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8001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6BA-BBEC-4CCB-9D93-F9D54F800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582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183B9-1E23-4A26-A5DA-8221E4D31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8942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45AE-5D9C-4CAF-8563-BBC95F9D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980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0F09-AFF8-451C-BDD3-A5C647626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205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4B2F9-EF19-4EF0-B8C4-73EC97AE8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79974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1F56B-AAB6-475F-B5DD-C6D47048D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13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A7D1-89A7-4B6A-8B18-D43961B18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49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81C37-C8C8-4A1C-970B-E6E9362CF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189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33A2A-B34F-4207-BF30-1361226A8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708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01273-D899-4D39-AAC3-94331F305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684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B581-D9B7-423B-B583-56EDEC7E6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1115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4790-CAF4-4C97-97A8-E944C4E50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5031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A852-DBE8-4610-A38B-F12A842CB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716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DDAD-0AFF-44D4-BC9A-01F34E8C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3376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B532-F83A-4FD7-8C19-0DA434E90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2116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4C2A26-10F7-454B-8D57-E563A638D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9023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8F8D-9607-41AF-913A-75A6ED443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62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FB884-E2DC-4D89-9666-E0A1584A8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85076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1CE4-DC72-4E30-BC1E-BA3A55755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9512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49EA-A4DC-4D7F-8965-46438AA50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8706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D3F11-B595-428F-97B8-3A756A284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81453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DCB8-E36E-4969-BBEE-D1FE9DF52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05828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D30AD-4FCB-4D01-9937-633702076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211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E302B-3A7A-43F1-905A-54087258C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2759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C0A4-09E5-4666-9F38-80EC1BA8A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05653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71A5-7C9E-42B4-9A4B-6DFF1475B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69748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D8E68-378F-457C-BCD8-6F88A5478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12518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24BB-4229-4DA2-8797-3D0DE6DE2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756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649DC-7171-495A-AE8A-029CB05D8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5544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904E3-6719-43E2-BDB1-F47991445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18990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479B8-4BA6-403A-9FB9-B4EADE5D0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7369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939-0E39-4FE4-B025-23F422B1C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1124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8353B-7CF6-4465-AF84-6D4B0EAE7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5914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7B93-3C2A-4FC4-AAE1-426BD6A10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1345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16B6-649E-4A84-B23D-E736A8DC0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61041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89D80-7670-4501-B6C4-328934CB6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8152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874AC-C818-4174-A00B-40853AF3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893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7948F-FEBF-488C-8B42-B959B5BFB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08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2F35-F60B-49EA-B3C7-FA1DB7624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941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1F8E-6E28-430E-B4DB-4E4DE66C9BD5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6ECB-2F28-42B3-B528-D218DB0D0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5008-DD1C-43D7-BBF8-0FA66228F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07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76B9-C893-4AB4-8BE9-9A7E273A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03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753A-D2EE-42BA-B146-679D11DFA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43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AE97-9857-4C8D-BBD9-1F24FBB00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15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5F363-25A0-4988-B4B5-6B8EED8FA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8244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9575C-BA86-45DC-8BC6-A831BBEC6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776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5CA59-516A-43EF-B47A-4057516F4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252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A1561-E4CF-4B78-B746-9EBDC3F5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039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8F23-90C7-456F-B8E2-8EA91F8FA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592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CAE2-8F25-4CE1-ACEA-54E7C33FB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932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9689-B2AB-49D4-9DB3-6051556D3396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EB18-EA65-4426-BD76-49309BB0B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4FEED-9351-4B8C-9714-254FC995D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8623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0802-FC71-45B4-9D2F-150D92E3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5295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38CAD6-94A3-4AAD-8BE4-B62CFFF1C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698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9CDA2-9706-40FD-99CB-979C97A63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29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8973-F6E3-4D9A-8704-1347EEA4B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3904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D07C-880F-4F4A-B900-EE1E6CAF5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884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DC125-A824-4D05-8ABC-0505404E9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686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6325-7878-474E-B0A6-815271F6C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775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455C5-E0D5-4069-9C1B-CBB18EFB1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459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75EC7-9855-4D30-9B91-D1BEC2B7F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19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C1F7-6E43-4271-95CF-98AB012ED332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6A66-E2ED-471C-888F-8359A8C5C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B1E32-17F9-4F30-B517-F5354725E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966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2EBA-2FE2-4F48-8DB6-7F3C9391C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0062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92DF4-AC68-4D0D-B640-D99881672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095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C972-3D01-4B91-9420-C7FAF1327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4665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3F088-4B9B-469E-97E5-83842A100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850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008ED-2FDB-4886-8BEA-51CEBD27A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5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3788-EB34-4BFC-8553-D4E4BEA68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5859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3D0B-1BAF-410D-9BA7-544C093F9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618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4E82C-EE78-4934-92BD-01146876B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7885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1B66-6322-4C26-AED1-A0BE76F9E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89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FA17-2ED8-427A-8322-9DACE59AA2FA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6A5C8-538F-4CDB-8A69-9198BCEEF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6C3D-2E3D-4252-AC82-76FF7EC7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175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BF722-7B2A-4D57-9748-A6D9E632D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83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9834A-031E-4433-80FA-D9E5857D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014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6A7C6-7FAD-46C5-BCB0-B654B6C6C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862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CA7D-A5F2-4D1F-8951-170C6234D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321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A083-5900-4588-9A0F-4E7CDE9BC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092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56B62-8B61-4260-9327-6FE43F656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405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C3C3-3676-4774-9082-BB5A56C81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0080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62889-8FC5-4B99-B3AB-EE5771FC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05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10E3-42B3-4AC8-B37D-90D20BEAC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78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9EDB-A578-4F79-9A63-3800ABC4948F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3302-6250-4742-8D8C-29AAF4127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A44C-2798-479F-A0C8-D89C27FC1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4622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7D342-1E14-4F8A-AF88-DB3D57022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430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3365-6BB6-43D6-8DA0-7FB83C0D7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5642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0B0E0-DF08-4EBC-BD2C-4AABD8F2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1858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7D05-501C-4A11-A461-66BF5981B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308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E8BF7-D516-4DFA-9827-22D7C11EF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1785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1F69-0939-4235-BE53-983A98FB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1226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6649E-5C54-423E-93F6-B4A0EDFC2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349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BFF42-A028-4F6D-BDE0-D0FA6B89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673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2E068-E56E-4808-83C8-9F85FD9F6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350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074C-2702-45C0-81DE-FD8521C8433C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FFB6-1C22-4CDB-BF1D-485839B62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74C93-C9FF-4164-81F7-42FF9F8FB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115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60FA-DDB9-423A-A799-1AB0FBC95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99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44 w 1000"/>
                <a:gd name="T1" fmla="*/ 913 h 1000"/>
                <a:gd name="T2" fmla="*/ 0 w 1000"/>
                <a:gd name="T3" fmla="*/ 913 h 1000"/>
                <a:gd name="T4" fmla="*/ 0 w 1000"/>
                <a:gd name="T5" fmla="*/ 0 h 1000"/>
                <a:gd name="T6" fmla="*/ 144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65 w 1000"/>
                <a:gd name="T3" fmla="*/ 0 h 1000"/>
                <a:gd name="T4" fmla="*/ 165 w 1000"/>
                <a:gd name="T5" fmla="*/ 864 h 1000"/>
                <a:gd name="T6" fmla="*/ 0 w 1000"/>
                <a:gd name="T7" fmla="*/ 864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D4D9E9-CDE8-4037-996A-AB9538967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5058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BA835-655A-4E74-BDD8-22113B5A7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304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0138E-6D90-4D57-8D0C-65FCFDC6B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28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B65D7-D6DB-4D85-ACBC-9F00B918E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2344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93BF-0EE5-4378-A907-BC7D0E48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608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846E-7CE0-4D43-8D70-1ECE5405A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03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A18C4-407D-4431-B39D-C6E3A5A77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284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1069-ACA1-43F8-B17C-634E8B3BA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56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050D-DD08-4971-A583-A4CB2BAE434D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8591-7639-44FD-8F5D-3E81B9708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DB01-8C60-4280-8D5D-827638560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592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300A5-8217-471C-ABB5-75163CC09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533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E884-CDE9-4583-8012-0DF8DFFF0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0186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D1602-8CEF-460A-AACF-767493E2D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4065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F79EE-0C40-4EDF-9868-DAA48EC4F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03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2584D-95CE-4F2A-AD52-3C2324B46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7494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5282-E08B-437A-95F2-994347C2F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2297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B3BF-B16E-473A-8F8E-D5A70BE44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9772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E3FC-9589-4663-911A-7AAC7E05F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7668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0C04-F7DC-4EA5-926A-811067857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248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C36C-88C9-4BF0-88D3-3028CD85840E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1536-4D79-45F6-A0F7-666C38D68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6B9E6-B832-4124-94DE-D67267F1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562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0F81E-83CC-4C22-9058-43C0CCEFD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9729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EF07-2F14-4FC1-B1A5-FE73CC8EBA7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ACD9-B49F-4A16-A1E1-577802DD701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38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68E1-9DAF-47A0-B6B5-6CED55B58F8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DDCD-9431-45D6-9887-F019845C696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850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B999-C169-4AFE-AB4D-4B8E8AAAE58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9FEA-3484-4453-8C19-8306F4A40F50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65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2345-67C8-4D1F-B757-C193F49CEDC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CE5D-5EB4-4C71-A311-ED2ADD061EF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324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5597A-8547-46C4-A824-FF9C93EB32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CC18-AD09-4F0F-987E-DD251386A44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31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24FE-1139-4D3F-8BD8-4529D6011D3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ADA7-3AAC-448B-9743-D45E1B3CCBD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33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EC06-2117-41CF-AE3D-5DC47140971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7134-1602-46E8-9E38-ACD85F56D58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939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98B2-8C58-4E38-ACE1-F70E6326698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5E0B-3525-4103-8812-E334F6E3354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5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0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0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E5FAC9-1760-4198-9E23-243169C04220}" type="datetimeFigureOut">
              <a:rPr lang="en-US"/>
              <a:pPr>
                <a:defRPr/>
              </a:pPr>
              <a:t>9/30/2013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FB7331-4BB8-491F-A79D-AE1DCBA10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72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73" r:id="rId9"/>
    <p:sldLayoutId id="2147483769" r:id="rId10"/>
    <p:sldLayoutId id="21474837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fld id="{62E1E197-7651-4446-BB57-93EEAAEBD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4106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273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  <p:sldLayoutId id="2147483947" r:id="rId19"/>
    <p:sldLayoutId id="2147483948" r:id="rId2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fld id="{5D7AD421-A934-4A71-AF51-2BD26D7E1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130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961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fld id="{76D04B4B-497A-4CBB-99AA-7B391ED0E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615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46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fld id="{555AE979-D7B8-427D-A123-280DFE24B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7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7178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517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fld id="{58B28BCC-2F68-40AF-93C1-56EB6ADB4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0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8202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042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FD333-33F4-4129-BCE3-D02E1677B2B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3A1B3E-7F4A-4BCB-AA09-913DC5AF362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21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FD333-33F4-4129-BCE3-D02E1677B2B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3A1B3E-7F4A-4BCB-AA09-913DC5AF362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95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fld id="{62CF8E72-08CA-4A63-9E25-BF8657AFD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2058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225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rgbClr val="F8F8F8"/>
                </a:solidFill>
                <a:latin typeface="Arial" charset="0"/>
              </a:defRPr>
            </a:lvl1pPr>
          </a:lstStyle>
          <a:p>
            <a:pPr>
              <a:defRPr/>
            </a:pPr>
            <a:fld id="{505FBA18-4BDD-44FA-95C5-EE2C4FE6B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52400 w 1000"/>
              <a:gd name="T1" fmla="*/ 1066800 h 1000"/>
              <a:gd name="T2" fmla="*/ 0 w 1000"/>
              <a:gd name="T3" fmla="*/ 1066800 h 1000"/>
              <a:gd name="T4" fmla="*/ 0 w 1000"/>
              <a:gd name="T5" fmla="*/ 0 h 1000"/>
              <a:gd name="T6" fmla="*/ 1524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3082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52400 w 1000"/>
              <a:gd name="T3" fmla="*/ 0 h 1000"/>
              <a:gd name="T4" fmla="*/ 152400 w 1000"/>
              <a:gd name="T5" fmla="*/ 1073150 h 1000"/>
              <a:gd name="T6" fmla="*/ 0 w 1000"/>
              <a:gd name="T7" fmla="*/ 107315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F8F8F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974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dleschoolscience.com/" TargetMode="External"/><Relationship Id="rId2" Type="http://schemas.openxmlformats.org/officeDocument/2006/relationships/hyperlink" Target="http://www.chem4kid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gt8n8wQkvM" TargetMode="External"/><Relationship Id="rId2" Type="http://schemas.openxmlformats.org/officeDocument/2006/relationships/hyperlink" Target="http://youtu.be/8ycTCGJLlS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0.xml"/><Relationship Id="rId1" Type="http://schemas.openxmlformats.org/officeDocument/2006/relationships/video" Target="file:///C:\Program%20Files\Microsoft%20Office\Media\CntCD1\Photo1\j0178460.jpg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youtu.be/Ke2iboHiNP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J7b2aBKa6-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Lrofyj6a2s" TargetMode="External"/><Relationship Id="rId2" Type="http://schemas.openxmlformats.org/officeDocument/2006/relationships/hyperlink" Target="http://youtu.be/HkMbKfKnBW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kcpt.pbslearningmedia.org/resource/nvhe.sci.chemistry.rareearth/rare-earth-element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4kids.com/" TargetMode="External"/><Relationship Id="rId2" Type="http://schemas.openxmlformats.org/officeDocument/2006/relationships/hyperlink" Target="http://youtu.be/DYW50F42ss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middleschoolscience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6.xml"/><Relationship Id="rId1" Type="http://schemas.openxmlformats.org/officeDocument/2006/relationships/video" Target="file:///C:\Program%20Files\Microsoft%20Office\Media\CntCD1\Photo1\j0289771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9.xml"/><Relationship Id="rId1" Type="http://schemas.openxmlformats.org/officeDocument/2006/relationships/themeOverride" Target="../theme/themeOverrid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rSAaiYKF0c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youtu.be/uixxJtJPVX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arner.org/interactives/periodic/groups2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youtu.be/DFQPnHkQlZ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youtu.be/c6erqTanHN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youtu.be/KKhVqyb9tK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youtu.be/VXJfs7RKP9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4419600" cy="2971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Coloring the </a:t>
            </a:r>
            <a:br>
              <a:rPr lang="en-US" dirty="0" smtClean="0"/>
            </a:br>
            <a:r>
              <a:rPr lang="en-US" dirty="0" smtClean="0"/>
              <a:t>Periodic Table </a:t>
            </a:r>
            <a:br>
              <a:rPr lang="en-US" dirty="0" smtClean="0"/>
            </a:br>
            <a:r>
              <a:rPr lang="en-US" dirty="0" smtClean="0"/>
              <a:t>Families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7854950" cy="243840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endParaRPr lang="en-US" sz="1500" dirty="0" smtClean="0"/>
          </a:p>
          <a:p>
            <a:pPr marR="0" algn="ctr" eaLnBrk="1" hangingPunct="1">
              <a:lnSpc>
                <a:spcPct val="80000"/>
              </a:lnSpc>
            </a:pPr>
            <a:r>
              <a:rPr lang="en-US" sz="1500" dirty="0" smtClean="0"/>
              <a:t>Some images are from </a:t>
            </a:r>
            <a:r>
              <a:rPr lang="en-US" sz="1500" dirty="0" smtClean="0">
                <a:hlinkClick r:id="rId2"/>
              </a:rPr>
              <a:t>www.chem4kids.com</a:t>
            </a:r>
            <a:r>
              <a:rPr lang="en-US" sz="1500" dirty="0" smtClean="0"/>
              <a:t> </a:t>
            </a:r>
          </a:p>
          <a:p>
            <a:pPr marR="0" algn="ctr" eaLnBrk="1" hangingPunct="1">
              <a:lnSpc>
                <a:spcPct val="80000"/>
              </a:lnSpc>
            </a:pPr>
            <a:endParaRPr lang="en-US" sz="2000" dirty="0" smtClean="0"/>
          </a:p>
          <a:p>
            <a:pPr marR="0" algn="ctr" eaLnBrk="1" hangingPunct="1">
              <a:lnSpc>
                <a:spcPct val="80000"/>
              </a:lnSpc>
            </a:pPr>
            <a:r>
              <a:rPr lang="en-US" sz="2000" dirty="0" smtClean="0">
                <a:hlinkClick r:id="rId3"/>
              </a:rPr>
              <a:t>www.middleschoolscience.com</a:t>
            </a:r>
            <a:r>
              <a:rPr lang="en-US" sz="2000" dirty="0" smtClean="0"/>
              <a:t> 2008 </a:t>
            </a:r>
          </a:p>
        </p:txBody>
      </p:sp>
      <p:pic>
        <p:nvPicPr>
          <p:cNvPr id="5124" name="Picture 4" descr="period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00200"/>
            <a:ext cx="35766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Carbon Family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800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Atoms of this family have 4 valence electrons.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This family includes a non-metal (carbon), metalloids, and metals.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element carbon is called the “basis of life.” There is an entire branch of chemistry devoted to carbon compounds called organic chemistry.</a:t>
            </a:r>
          </a:p>
        </p:txBody>
      </p:sp>
      <p:pic>
        <p:nvPicPr>
          <p:cNvPr id="115718" name="Picture 6" descr="periodI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09800"/>
            <a:ext cx="32797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199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  <p:bldP spid="11571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b="1" smtClean="0"/>
              <a:t>NITROGEN FAMILY </a:t>
            </a:r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410200" y="1143000"/>
            <a:ext cx="3276600" cy="533399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Group 5</a:t>
            </a:r>
          </a:p>
          <a:p>
            <a:pPr eaLnBrk="1" hangingPunct="1"/>
            <a:r>
              <a:rPr lang="en-US" dirty="0" smtClean="0"/>
              <a:t>5 electrons in the outer shell</a:t>
            </a:r>
          </a:p>
          <a:p>
            <a:pPr eaLnBrk="1" hangingPunct="1"/>
            <a:r>
              <a:rPr lang="en-US" dirty="0" smtClean="0"/>
              <a:t>Can share electrons to form compounds</a:t>
            </a:r>
          </a:p>
          <a:p>
            <a:pPr eaLnBrk="1" hangingPunct="1"/>
            <a:r>
              <a:rPr lang="en-US" dirty="0" smtClean="0"/>
              <a:t>Contains metals, metalloids, and </a:t>
            </a:r>
            <a:r>
              <a:rPr lang="en-US" b="1" dirty="0" smtClean="0"/>
              <a:t>non-metals</a:t>
            </a:r>
          </a:p>
          <a:p>
            <a:pPr eaLnBrk="1" hangingPunct="1"/>
            <a:r>
              <a:rPr lang="en-US" dirty="0" smtClean="0">
                <a:hlinkClick r:id="rId2"/>
              </a:rPr>
              <a:t>Nitrogen Family Movie Clip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3"/>
              </a:rPr>
              <a:t>Nitrogen Family Movie Clip - Best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7" name="Picture 6" descr="periodI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55800"/>
            <a:ext cx="52578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Nitrogen Family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4648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nitrogen family is named after the element that makes up 78% of our atmosphere.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This family includes non-metals, metalloids, and metals.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Atoms in the nitrogen family have 5 valence electrons. They tend to share electrons when they bond.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Other elements in this family are phosphorus, arsenic, antimony, and bismuth.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116740" name="j0178460.j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830638" cy="2438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2" name="Picture 6" descr="periodI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382905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864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674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b="1" smtClean="0"/>
              <a:t>OXYGEN FAMILY 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37798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Group 6</a:t>
            </a:r>
          </a:p>
          <a:p>
            <a:pPr eaLnBrk="1" hangingPunct="1"/>
            <a:r>
              <a:rPr lang="en-US" dirty="0" smtClean="0"/>
              <a:t>6 electrons in the outer shell</a:t>
            </a:r>
          </a:p>
          <a:p>
            <a:pPr eaLnBrk="1" hangingPunct="1"/>
            <a:r>
              <a:rPr lang="en-US" dirty="0" smtClean="0"/>
              <a:t>Contains metalloids and </a:t>
            </a:r>
            <a:r>
              <a:rPr lang="en-US" b="1" dirty="0" smtClean="0"/>
              <a:t>non-metals</a:t>
            </a:r>
            <a:endParaRPr lang="en-US" dirty="0" smtClean="0"/>
          </a:p>
          <a:p>
            <a:pPr eaLnBrk="1" hangingPunct="1"/>
            <a:r>
              <a:rPr lang="en-US" dirty="0" smtClean="0"/>
              <a:t>Reactive</a:t>
            </a:r>
          </a:p>
          <a:p>
            <a:pPr eaLnBrk="1" hangingPunct="1"/>
            <a:r>
              <a:rPr lang="en-US" dirty="0" smtClean="0">
                <a:hlinkClick r:id="rId2"/>
              </a:rPr>
              <a:t>Oxygen Family Clip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8" name="Picture 10" descr="periodI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39963"/>
            <a:ext cx="54991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Oxygen Family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398963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Atoms of this family have 6 valence electrons.</a:t>
            </a:r>
          </a:p>
          <a:p>
            <a:pPr eaLnBrk="1" hangingPunct="1"/>
            <a:r>
              <a:rPr lang="en-US" sz="2400" smtClean="0"/>
              <a:t>Most elements in this family share electrons when forming compounds.</a:t>
            </a:r>
          </a:p>
          <a:p>
            <a:pPr eaLnBrk="1" hangingPunct="1"/>
            <a:r>
              <a:rPr lang="en-US" sz="2400" smtClean="0"/>
              <a:t>Oxygen is the most abundant element in the earth’s crust. It is extremely active and combines with almost all elements.</a:t>
            </a:r>
          </a:p>
        </p:txBody>
      </p:sp>
      <p:pic>
        <p:nvPicPr>
          <p:cNvPr id="117770" name="Picture 10" descr="periodI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981200"/>
            <a:ext cx="3733800" cy="225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2613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Halogens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4770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Group 7</a:t>
            </a:r>
          </a:p>
          <a:p>
            <a:pPr eaLnBrk="1" hangingPunct="1"/>
            <a:r>
              <a:rPr lang="en-US" dirty="0" smtClean="0"/>
              <a:t>7 electrons in the outer shell</a:t>
            </a:r>
          </a:p>
          <a:p>
            <a:pPr eaLnBrk="1" hangingPunct="1"/>
            <a:r>
              <a:rPr lang="en-US" dirty="0" smtClean="0"/>
              <a:t>All are </a:t>
            </a:r>
            <a:r>
              <a:rPr lang="en-US" b="1" dirty="0" smtClean="0"/>
              <a:t>non-metals, except At</a:t>
            </a:r>
          </a:p>
          <a:p>
            <a:pPr eaLnBrk="1" hangingPunct="1"/>
            <a:r>
              <a:rPr lang="en-US" b="1" dirty="0" smtClean="0"/>
              <a:t>Very reactive </a:t>
            </a:r>
            <a:r>
              <a:rPr lang="en-US" dirty="0" smtClean="0"/>
              <a:t>are often bonded with elements from Group 1</a:t>
            </a:r>
          </a:p>
          <a:p>
            <a:pPr eaLnBrk="1" hangingPunct="1"/>
            <a:r>
              <a:rPr lang="en-US" dirty="0" smtClean="0">
                <a:hlinkClick r:id="rId2"/>
              </a:rPr>
              <a:t>Halogen Family Clip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4341" name="Picture 2" descr="Halogens on the Periodic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19300"/>
            <a:ext cx="5130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Noble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41608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Group 8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Exist as gases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Non-metals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8 electrons in the outer shell = Full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Helium (He) has only 2 electrons in the outer shell = Full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Not reactive with other elements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hlinkClick r:id="rId2"/>
              </a:rPr>
              <a:t>Noble Gas Clip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hlinkClick r:id="rId3"/>
              </a:rPr>
              <a:t>Noble gas clip</a:t>
            </a:r>
            <a:endParaRPr lang="en-US" dirty="0" smtClean="0"/>
          </a:p>
        </p:txBody>
      </p:sp>
      <p:pic>
        <p:nvPicPr>
          <p:cNvPr id="15365" name="Picture 2" descr="Inert gases on the periodic 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Noble Gases</a:t>
            </a:r>
          </a:p>
        </p:txBody>
      </p:sp>
      <p:pic>
        <p:nvPicPr>
          <p:cNvPr id="119816" name="Picture 8" descr="periodic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52600"/>
            <a:ext cx="32797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7" name="Picture 9" descr="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533400"/>
            <a:ext cx="24003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Noble Gases</a:t>
            </a:r>
            <a:r>
              <a:rPr lang="en-US" sz="2000" b="1" smtClean="0"/>
              <a:t> </a:t>
            </a:r>
            <a:r>
              <a:rPr lang="en-US" sz="2000" smtClean="0"/>
              <a:t>are colorless gases that are extremely un-reactive.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One important property of the noble gases is their inactivity. They are inactive because their outermost energy level is full.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Because they do not readily combine with other elements to form compounds, the noble gases are called inert.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family of noble gases includes helium, neon, argon, krypton, xenon, and radon.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All the noble gases are found in small amounts in the earth's atmosphere. </a:t>
            </a:r>
          </a:p>
        </p:txBody>
      </p:sp>
    </p:spTree>
    <p:extLst>
      <p:ext uri="{BB962C8B-B14F-4D97-AF65-F5344CB8AC3E}">
        <p14:creationId xmlns:p14="http://schemas.microsoft.com/office/powerpoint/2010/main" val="168064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Rare Earth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477963"/>
            <a:ext cx="3200400" cy="48466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Some are Radioactive</a:t>
            </a:r>
          </a:p>
          <a:p>
            <a:pPr>
              <a:defRPr/>
            </a:pPr>
            <a:r>
              <a:rPr lang="en-US" dirty="0" smtClean="0"/>
              <a:t>The rare earths are silver, silvery-white, or gray metals. </a:t>
            </a:r>
          </a:p>
          <a:p>
            <a:pPr>
              <a:defRPr/>
            </a:pPr>
            <a:r>
              <a:rPr lang="en-US" dirty="0" smtClean="0"/>
              <a:t>Conduct electricity</a:t>
            </a:r>
          </a:p>
          <a:p>
            <a:pPr>
              <a:defRPr/>
            </a:pPr>
            <a:r>
              <a:rPr lang="en-US" dirty="0" smtClean="0">
                <a:hlinkClick r:id="rId2"/>
              </a:rPr>
              <a:t>Rare Earth Element Movie Clip</a:t>
            </a:r>
            <a:endParaRPr lang="en-US" dirty="0" smtClean="0"/>
          </a:p>
        </p:txBody>
      </p:sp>
      <p:pic>
        <p:nvPicPr>
          <p:cNvPr id="5" name="Picture 5" descr="periodic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1828800"/>
            <a:ext cx="55483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Using the next slide, OUTLINE the metals, nonmetals, and metalloids on your periodic table!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595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4419600" cy="2971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Coloring the </a:t>
            </a:r>
            <a:br>
              <a:rPr lang="en-US" dirty="0" smtClean="0"/>
            </a:br>
            <a:r>
              <a:rPr lang="en-US" dirty="0" smtClean="0"/>
              <a:t>Periodic Table </a:t>
            </a:r>
            <a:br>
              <a:rPr lang="en-US" dirty="0" smtClean="0"/>
            </a:br>
            <a:r>
              <a:rPr lang="en-US" dirty="0" smtClean="0"/>
              <a:t>Families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7854950" cy="243840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en-US" sz="4000" dirty="0" smtClean="0">
                <a:hlinkClick r:id="rId2"/>
              </a:rPr>
              <a:t>The Element Song</a:t>
            </a:r>
            <a:endParaRPr lang="en-US" sz="4000" dirty="0" smtClean="0"/>
          </a:p>
          <a:p>
            <a:pPr marR="0" algn="ctr" eaLnBrk="1" hangingPunct="1">
              <a:lnSpc>
                <a:spcPct val="80000"/>
              </a:lnSpc>
            </a:pPr>
            <a:endParaRPr lang="en-US" sz="4000" dirty="0"/>
          </a:p>
          <a:p>
            <a:pPr marR="0" algn="ctr" eaLnBrk="1" hangingPunct="1">
              <a:lnSpc>
                <a:spcPct val="80000"/>
              </a:lnSpc>
            </a:pPr>
            <a:endParaRPr lang="en-US" sz="1500" dirty="0" smtClean="0"/>
          </a:p>
          <a:p>
            <a:pPr marR="0" algn="ctr" eaLnBrk="1" hangingPunct="1">
              <a:lnSpc>
                <a:spcPct val="80000"/>
              </a:lnSpc>
            </a:pPr>
            <a:r>
              <a:rPr lang="en-US" sz="1500" dirty="0" smtClean="0"/>
              <a:t>Some images are from </a:t>
            </a:r>
            <a:r>
              <a:rPr lang="en-US" sz="1500" dirty="0" smtClean="0">
                <a:hlinkClick r:id="rId3"/>
              </a:rPr>
              <a:t>www.chem4kids.com</a:t>
            </a:r>
            <a:r>
              <a:rPr lang="en-US" sz="1500" dirty="0" smtClean="0"/>
              <a:t> </a:t>
            </a:r>
          </a:p>
          <a:p>
            <a:pPr marR="0" algn="ctr" eaLnBrk="1" hangingPunct="1">
              <a:lnSpc>
                <a:spcPct val="80000"/>
              </a:lnSpc>
            </a:pPr>
            <a:endParaRPr lang="en-US" sz="2000" dirty="0" smtClean="0"/>
          </a:p>
          <a:p>
            <a:pPr marR="0" algn="ctr" eaLnBrk="1" hangingPunct="1">
              <a:lnSpc>
                <a:spcPct val="80000"/>
              </a:lnSpc>
            </a:pPr>
            <a:r>
              <a:rPr lang="en-US" sz="2000" dirty="0" smtClean="0">
                <a:hlinkClick r:id="rId4"/>
              </a:rPr>
              <a:t>www.middleschoolscience.com</a:t>
            </a:r>
            <a:r>
              <a:rPr lang="en-US" sz="2000" dirty="0" smtClean="0"/>
              <a:t> 2008 </a:t>
            </a:r>
          </a:p>
        </p:txBody>
      </p:sp>
      <p:pic>
        <p:nvPicPr>
          <p:cNvPr id="5124" name="Picture 4" descr="period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600200"/>
            <a:ext cx="35766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71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period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63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Metals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475163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Metals are good conductors of heat and electricity.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Metals are shiny.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Metals are ductile (can be stretched into thin wires).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Metals are malleable (can be pounded into thin sheets).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 chemical property of metal is its reaction with water which results in corrosion.</a:t>
            </a:r>
          </a:p>
        </p:txBody>
      </p:sp>
      <p:pic>
        <p:nvPicPr>
          <p:cNvPr id="76806" name="j0289771.j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76400"/>
            <a:ext cx="3581400" cy="4876800"/>
          </a:xfrm>
        </p:spPr>
      </p:pic>
    </p:spTree>
    <p:extLst>
      <p:ext uri="{BB962C8B-B14F-4D97-AF65-F5344CB8AC3E}">
        <p14:creationId xmlns:p14="http://schemas.microsoft.com/office/powerpoint/2010/main" val="3416614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7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Non-Metals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Non-metals are poor conductors of heat and electricity.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Non-metals are not ductile or malleable.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Solid non-metals are brittle and break easily.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They are dull.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Many non-metals are gases.</a:t>
            </a:r>
          </a:p>
        </p:txBody>
      </p:sp>
      <p:sp>
        <p:nvSpPr>
          <p:cNvPr id="41988" name="AutoShape 7" descr="sulfur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1989" name="AutoShape 9" descr="sulfur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80906" name="Picture 10" descr="sulfu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57388"/>
            <a:ext cx="4211638" cy="37353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57200" y="58674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smtClean="0">
                <a:solidFill>
                  <a:prstClr val="black"/>
                </a:solidFill>
                <a:latin typeface="Teletype"/>
              </a:rPr>
              <a:t>Sulfur</a:t>
            </a:r>
          </a:p>
        </p:txBody>
      </p:sp>
    </p:spTree>
    <p:extLst>
      <p:ext uri="{BB962C8B-B14F-4D97-AF65-F5344CB8AC3E}">
        <p14:creationId xmlns:p14="http://schemas.microsoft.com/office/powerpoint/2010/main" val="4005059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Metalloids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Metalloids (metal-like) have properties of both metals and non-metals.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They are solids that can be shiny or dull.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They conduct heat and electricity better than non-metals but not as well as metals.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They are ductile and malleable.</a:t>
            </a:r>
          </a:p>
        </p:txBody>
      </p:sp>
      <p:pic>
        <p:nvPicPr>
          <p:cNvPr id="82951" name="Picture 7" descr="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81200"/>
            <a:ext cx="2857500" cy="3810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447800" y="59436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smtClean="0">
                <a:solidFill>
                  <a:prstClr val="black"/>
                </a:solidFill>
                <a:latin typeface="Teletype"/>
              </a:rPr>
              <a:t>Silicon</a:t>
            </a:r>
          </a:p>
        </p:txBody>
      </p:sp>
    </p:spTree>
    <p:extLst>
      <p:ext uri="{BB962C8B-B14F-4D97-AF65-F5344CB8AC3E}">
        <p14:creationId xmlns:p14="http://schemas.microsoft.com/office/powerpoint/2010/main" val="2863815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  <p:bldP spid="829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4403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-47625"/>
          <a:ext cx="9144000" cy="683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9171429" imgH="6857143" progId="Paint.Picture">
                  <p:embed/>
                </p:oleObj>
              </mc:Choice>
              <mc:Fallback>
                <p:oleObj name="Bitmap Image" r:id="rId3" imgW="9171429" imgH="68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7625"/>
                        <a:ext cx="9144000" cy="683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780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747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3" imgW="7078063" imgH="4486901" progId="Paint.Picture">
                  <p:embed/>
                </p:oleObj>
              </mc:Choice>
              <mc:Fallback>
                <p:oleObj name="Bitmap Image" r:id="rId3" imgW="7078063" imgH="448690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266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Families                Periods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11638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Columns of elements are called groups or families. </a:t>
            </a:r>
          </a:p>
          <a:p>
            <a:pPr eaLnBrk="1" hangingPunct="1"/>
            <a:r>
              <a:rPr lang="en-US" sz="2400" smtClean="0"/>
              <a:t>Elements in each family have similar but not identical properties.</a:t>
            </a:r>
          </a:p>
          <a:p>
            <a:pPr eaLnBrk="1" hangingPunct="1"/>
            <a:r>
              <a:rPr lang="en-US" sz="2400" smtClean="0"/>
              <a:t>For example, lithium (Li), sodium (Na), potassium (K), and other members of family IA are all soft, white, shiny metals.</a:t>
            </a:r>
          </a:p>
          <a:p>
            <a:pPr eaLnBrk="1" hangingPunct="1"/>
            <a:r>
              <a:rPr lang="en-US" sz="2400" smtClean="0"/>
              <a:t>All elements in a family have the same number of valence electrons.</a:t>
            </a:r>
          </a:p>
          <a:p>
            <a:pPr eaLnBrk="1" hangingPunct="1"/>
            <a:endParaRPr lang="en-US" sz="2400" smtClean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267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Each horizontal row of elements is called a period.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elements in a period are not alike in properties.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fact, the properties change greatly across even given row.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first element in a period is always an extremely active solid. The last element in a period, is always an inactive gas.</a:t>
            </a:r>
          </a:p>
        </p:txBody>
      </p:sp>
    </p:spTree>
    <p:extLst>
      <p:ext uri="{BB962C8B-B14F-4D97-AF65-F5344CB8AC3E}">
        <p14:creationId xmlns:p14="http://schemas.microsoft.com/office/powerpoint/2010/main" val="2806661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Hydrogen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7051675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The hydrogen square sits atop Family AI, but it is not a member of that family. Hydrogen is in a class of its own.</a:t>
            </a:r>
          </a:p>
          <a:p>
            <a:pPr eaLnBrk="1" hangingPunct="1"/>
            <a:r>
              <a:rPr lang="en-US" sz="2800" smtClean="0"/>
              <a:t>It’s a gas at room temperature.</a:t>
            </a:r>
          </a:p>
          <a:p>
            <a:pPr eaLnBrk="1" hangingPunct="1"/>
            <a:r>
              <a:rPr lang="en-US" sz="2800" smtClean="0"/>
              <a:t>It has one proton and one electron in its one and only energy level.</a:t>
            </a:r>
          </a:p>
          <a:p>
            <a:pPr eaLnBrk="1" hangingPunct="1"/>
            <a:r>
              <a:rPr lang="en-US" sz="2800" smtClean="0"/>
              <a:t>Hydrogen only needs 2 electrons to fill up its valence shell.</a:t>
            </a:r>
          </a:p>
        </p:txBody>
      </p:sp>
      <p:pic>
        <p:nvPicPr>
          <p:cNvPr id="159748" name="Picture 4" descr="hydrogen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81000"/>
            <a:ext cx="1309688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061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it mean to be reactive?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We will be describing elements according to their reactivity.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Elements that are reactive bond easily with other elements to make compounds.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Some elements are only found in nature bonded with other elements.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What makes an element reactive?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An incomplete valence electron level.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All atoms (except hydrogen) want to have 8 electrons in their very outermost energy level (This is called the rule of octet.)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Atoms bond until this level is complete. Atoms with few valence electrons lose them during bonding. Atoms with 6, 7, or 8 valence electrons gain electrons during bonding.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69339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1752600" y="3505200"/>
            <a:ext cx="2743200" cy="20574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CC99"/>
              </a:buClr>
              <a:buSzPct val="70000"/>
              <a:buFont typeface="Wingdings" pitchFamily="2" charset="2"/>
              <a:buChar char="n"/>
            </a:pPr>
            <a:endParaRPr lang="en-US" sz="2400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1219200" y="2590800"/>
            <a:ext cx="4191000" cy="22860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CC99"/>
              </a:buClr>
              <a:buSzPct val="70000"/>
              <a:buFont typeface="Wingdings" pitchFamily="2" charset="2"/>
              <a:buChar char="n"/>
            </a:pPr>
            <a:endParaRPr lang="en-US" sz="2400" smtClean="0">
              <a:solidFill>
                <a:srgbClr val="F8F8F8"/>
              </a:solidFill>
              <a:latin typeface="Arial" pitchFamily="34" charset="0"/>
            </a:endParaRPr>
          </a:p>
        </p:txBody>
      </p:sp>
      <p:pic>
        <p:nvPicPr>
          <p:cNvPr id="49157" name="Picture 5" descr="bondin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1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153400" y="5867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CC00"/>
              </a:buClr>
            </a:pPr>
            <a:r>
              <a:rPr lang="en-US" sz="3200" smtClean="0">
                <a:solidFill>
                  <a:srgbClr val="F8F8F8"/>
                </a:solidFill>
                <a:latin typeface="Arial Black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596594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Families on the Periodic Table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Elements on the periodic table can be grouped into families bases on their </a:t>
            </a:r>
            <a:r>
              <a:rPr lang="en-US" b="1" smtClean="0"/>
              <a:t>chemical</a:t>
            </a:r>
            <a:r>
              <a:rPr lang="en-US" smtClean="0"/>
              <a:t> properties.</a:t>
            </a:r>
          </a:p>
          <a:p>
            <a:pPr eaLnBrk="1" hangingPunct="1"/>
            <a:r>
              <a:rPr lang="en-US" smtClean="0"/>
              <a:t>Each family has a </a:t>
            </a:r>
            <a:r>
              <a:rPr lang="en-US" b="1" smtClean="0"/>
              <a:t>specific name </a:t>
            </a:r>
            <a:r>
              <a:rPr lang="en-US" smtClean="0"/>
              <a:t>to differentiate it from the other families in the periodic table.</a:t>
            </a:r>
          </a:p>
          <a:p>
            <a:pPr eaLnBrk="1" hangingPunct="1"/>
            <a:r>
              <a:rPr lang="en-US" smtClean="0"/>
              <a:t>Elements in each family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	react</a:t>
            </a:r>
            <a:r>
              <a:rPr lang="en-US" smtClean="0"/>
              <a:t> differently with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other elements.</a:t>
            </a:r>
          </a:p>
        </p:txBody>
      </p:sp>
      <p:pic>
        <p:nvPicPr>
          <p:cNvPr id="4" name="Picture 4" descr="period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438" y="3581400"/>
            <a:ext cx="42465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79" name="Picture 3" descr="bonding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9144000" cy="681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419981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3" name="Picture 3" descr="bonding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9144000" cy="681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436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The end of the </a:t>
            </a:r>
            <a:br>
              <a:rPr lang="en-US" dirty="0" smtClean="0"/>
            </a:br>
            <a:r>
              <a:rPr lang="en-US" dirty="0" smtClean="0"/>
              <a:t>study guide. </a:t>
            </a:r>
            <a:endParaRPr lang="en-US" dirty="0"/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en-US" dirty="0" smtClean="0">
                <a:hlinkClick r:id="rId2"/>
              </a:rPr>
              <a:t>The Element Song!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Valence Electrons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The number of valence electrons an atom has may also appear in a square.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Valence electrons are the electrons in the outer energy level of an atom.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These are the electrons that are transferred or shared when atoms bond together.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96261" name="Picture 5" descr="covalentblu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4038600" cy="3095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8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ALKALI METALS</a:t>
            </a:r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953000" cy="4343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Group 1</a:t>
            </a:r>
          </a:p>
          <a:p>
            <a:pPr eaLnBrk="1" hangingPunct="1"/>
            <a:r>
              <a:rPr lang="en-US" dirty="0" smtClean="0"/>
              <a:t>Hydrogen is </a:t>
            </a:r>
            <a:r>
              <a:rPr lang="en-US" b="1" i="1" dirty="0" smtClean="0"/>
              <a:t>not</a:t>
            </a:r>
            <a:r>
              <a:rPr lang="en-US" dirty="0" smtClean="0"/>
              <a:t> a member, it is a </a:t>
            </a:r>
            <a:r>
              <a:rPr lang="en-US" b="1" dirty="0" smtClean="0"/>
              <a:t>non-metal</a:t>
            </a:r>
          </a:p>
          <a:p>
            <a:pPr eaLnBrk="1" hangingPunct="1"/>
            <a:r>
              <a:rPr lang="en-US" dirty="0" smtClean="0"/>
              <a:t>1 electron in the outer shell</a:t>
            </a:r>
          </a:p>
          <a:p>
            <a:pPr eaLnBrk="1" hangingPunct="1"/>
            <a:r>
              <a:rPr lang="en-US" dirty="0" smtClean="0"/>
              <a:t>Soft and silvery metals</a:t>
            </a:r>
          </a:p>
          <a:p>
            <a:pPr eaLnBrk="1" hangingPunct="1"/>
            <a:r>
              <a:rPr lang="en-US" b="1" i="1" dirty="0" smtClean="0"/>
              <a:t>Very</a:t>
            </a:r>
            <a:r>
              <a:rPr lang="en-US" dirty="0" smtClean="0"/>
              <a:t> reactive, esp. with water</a:t>
            </a:r>
          </a:p>
          <a:p>
            <a:pPr eaLnBrk="1" hangingPunct="1"/>
            <a:r>
              <a:rPr lang="en-US" dirty="0" smtClean="0"/>
              <a:t>Conduct electricity</a:t>
            </a:r>
            <a:endParaRPr lang="en-US" dirty="0"/>
          </a:p>
          <a:p>
            <a:pPr eaLnBrk="1" hangingPunct="1"/>
            <a:r>
              <a:rPr lang="en-US" dirty="0" smtClean="0">
                <a:hlinkClick r:id="rId2"/>
              </a:rPr>
              <a:t>http://Alkali Metals Movie Clip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7175" name="Picture 7" descr="Illustration highlighting the alkali metals on the periodic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5413"/>
            <a:ext cx="2895600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457200" y="61722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Image: </a:t>
            </a:r>
            <a:r>
              <a:rPr lang="en-US">
                <a:hlinkClick r:id="rId4"/>
              </a:rPr>
              <a:t>http://www.learner.org/interactives/periodic/groups2.html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b="1" smtClean="0"/>
              <a:t>ALKALINE EARTH METALS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46180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Group 2</a:t>
            </a:r>
          </a:p>
          <a:p>
            <a:pPr eaLnBrk="1" hangingPunct="1"/>
            <a:r>
              <a:rPr lang="en-US" dirty="0" smtClean="0"/>
              <a:t>2 electrons in the outer shell</a:t>
            </a:r>
          </a:p>
          <a:p>
            <a:pPr eaLnBrk="1" hangingPunct="1"/>
            <a:r>
              <a:rPr lang="en-US" dirty="0" smtClean="0"/>
              <a:t>White and malleable</a:t>
            </a:r>
          </a:p>
          <a:p>
            <a:pPr eaLnBrk="1" hangingPunct="1"/>
            <a:r>
              <a:rPr lang="en-US" dirty="0" smtClean="0"/>
              <a:t>Reactive, but less than Alkali metals</a:t>
            </a:r>
          </a:p>
          <a:p>
            <a:pPr eaLnBrk="1" hangingPunct="1"/>
            <a:r>
              <a:rPr lang="en-US" dirty="0" smtClean="0"/>
              <a:t>Conduct electricity</a:t>
            </a:r>
          </a:p>
          <a:p>
            <a:pPr eaLnBrk="1" hangingPunct="1"/>
            <a:r>
              <a:rPr lang="en-US" dirty="0" smtClean="0">
                <a:hlinkClick r:id="rId2"/>
              </a:rPr>
              <a:t>Alkali and Alkaline Metals Clip</a:t>
            </a:r>
            <a:endParaRPr lang="en-US" dirty="0" smtClean="0"/>
          </a:p>
        </p:txBody>
      </p:sp>
      <p:pic>
        <p:nvPicPr>
          <p:cNvPr id="16386" name="Picture 2" descr="Alakline earth metals in the periodic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b="1" smtClean="0"/>
              <a:t>TRANSITION METALS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4389437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Groups in the middle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Good conductors of heat and electricity.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Some are used for jewelry.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transition metals are able to put up to 32 electrons in their second to last shell.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Can bond with many elements in a variety of shapes.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hlinkClick r:id="rId2"/>
              </a:rPr>
              <a:t>Transition Metals</a:t>
            </a:r>
            <a:endParaRPr lang="en-US" dirty="0"/>
          </a:p>
        </p:txBody>
      </p:sp>
      <p:pic>
        <p:nvPicPr>
          <p:cNvPr id="6" name="Picture 4" descr="periodi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52578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b="1" smtClean="0"/>
              <a:t>BORON FAMILY 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410200" y="1782763"/>
            <a:ext cx="3276600" cy="37798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Group 3</a:t>
            </a:r>
          </a:p>
          <a:p>
            <a:pPr eaLnBrk="1" hangingPunct="1"/>
            <a:r>
              <a:rPr lang="en-US" dirty="0" smtClean="0"/>
              <a:t>3 electrons in the outer shell</a:t>
            </a:r>
          </a:p>
          <a:p>
            <a:pPr eaLnBrk="1" hangingPunct="1"/>
            <a:r>
              <a:rPr lang="en-US" dirty="0" smtClean="0"/>
              <a:t>Most are metals</a:t>
            </a:r>
          </a:p>
          <a:p>
            <a:pPr eaLnBrk="1" hangingPunct="1"/>
            <a:r>
              <a:rPr lang="en-US" dirty="0" smtClean="0"/>
              <a:t>Boron is a </a:t>
            </a:r>
            <a:r>
              <a:rPr lang="en-US" b="1" dirty="0" smtClean="0"/>
              <a:t>metalloid</a:t>
            </a:r>
          </a:p>
          <a:p>
            <a:pPr eaLnBrk="1" hangingPunct="1"/>
            <a:r>
              <a:rPr lang="en-US" b="1" dirty="0" smtClean="0">
                <a:hlinkClick r:id="rId2"/>
              </a:rPr>
              <a:t>Boron Family Movie Clip</a:t>
            </a:r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7" name="Picture 6" descr="period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51720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b="1" smtClean="0"/>
              <a:t>CARBON FAMILY </a:t>
            </a:r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410200" y="1477963"/>
            <a:ext cx="3276600" cy="37798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Group 4</a:t>
            </a:r>
          </a:p>
          <a:p>
            <a:pPr eaLnBrk="1" hangingPunct="1"/>
            <a:r>
              <a:rPr lang="en-US" dirty="0" smtClean="0"/>
              <a:t>4 electrons in the outer shell</a:t>
            </a:r>
          </a:p>
          <a:p>
            <a:pPr eaLnBrk="1" hangingPunct="1"/>
            <a:r>
              <a:rPr lang="en-US" dirty="0" smtClean="0"/>
              <a:t>Contains metals, metalloids, and a </a:t>
            </a:r>
            <a:r>
              <a:rPr lang="en-US" b="1" dirty="0" smtClean="0"/>
              <a:t>non-metal</a:t>
            </a:r>
            <a:r>
              <a:rPr lang="en-US" dirty="0" smtClean="0"/>
              <a:t> Carbon (C)</a:t>
            </a:r>
          </a:p>
          <a:p>
            <a:pPr eaLnBrk="1" hangingPunct="1"/>
            <a:r>
              <a:rPr lang="en-US" dirty="0" smtClean="0">
                <a:hlinkClick r:id="rId2"/>
              </a:rPr>
              <a:t>Carbon Family Movie Clip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8" name="Picture 6" descr="periodI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81200"/>
            <a:ext cx="54244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Axis 5">
    <a:dk1>
      <a:srgbClr val="333333"/>
    </a:dk1>
    <a:lt1>
      <a:srgbClr val="F8F8F8"/>
    </a:lt1>
    <a:dk2>
      <a:srgbClr val="005D8C"/>
    </a:dk2>
    <a:lt2>
      <a:srgbClr val="FFFFFF"/>
    </a:lt2>
    <a:accent1>
      <a:srgbClr val="00CC99"/>
    </a:accent1>
    <a:accent2>
      <a:srgbClr val="0099CC"/>
    </a:accent2>
    <a:accent3>
      <a:srgbClr val="AAB6C5"/>
    </a:accent3>
    <a:accent4>
      <a:srgbClr val="D4D4D4"/>
    </a:accent4>
    <a:accent5>
      <a:srgbClr val="AAE2CA"/>
    </a:accent5>
    <a:accent6>
      <a:srgbClr val="008AB9"/>
    </a:accent6>
    <a:hlink>
      <a:srgbClr val="FFCC00"/>
    </a:hlink>
    <a:folHlink>
      <a:srgbClr val="D8D48C"/>
    </a:folHlink>
  </a:clrScheme>
</a:themeOverride>
</file>

<file path=ppt/theme/themeOverride8.xml><?xml version="1.0" encoding="utf-8"?>
<a:themeOverride xmlns:a="http://schemas.openxmlformats.org/drawingml/2006/main">
  <a:clrScheme name="Axis 6">
    <a:dk1>
      <a:srgbClr val="000000"/>
    </a:dk1>
    <a:lt1>
      <a:srgbClr val="ECAE00"/>
    </a:lt1>
    <a:dk2>
      <a:srgbClr val="FFFFFF"/>
    </a:dk2>
    <a:lt2>
      <a:srgbClr val="333333"/>
    </a:lt2>
    <a:accent1>
      <a:srgbClr val="CC6600"/>
    </a:accent1>
    <a:accent2>
      <a:srgbClr val="BA6D10"/>
    </a:accent2>
    <a:accent3>
      <a:srgbClr val="F4D3AA"/>
    </a:accent3>
    <a:accent4>
      <a:srgbClr val="000000"/>
    </a:accent4>
    <a:accent5>
      <a:srgbClr val="E2B8AA"/>
    </a:accent5>
    <a:accent6>
      <a:srgbClr val="A8620D"/>
    </a:accent6>
    <a:hlink>
      <a:srgbClr val="666633"/>
    </a:hlink>
    <a:folHlink>
      <a:srgbClr val="8D99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1863</TotalTime>
  <Words>1132</Words>
  <Application>Microsoft Office PowerPoint</Application>
  <PresentationFormat>On-screen Show (4:3)</PresentationFormat>
  <Paragraphs>156</Paragraphs>
  <Slides>32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Flow</vt:lpstr>
      <vt:lpstr>3_Axis</vt:lpstr>
      <vt:lpstr>4_Axis</vt:lpstr>
      <vt:lpstr>5_Axis</vt:lpstr>
      <vt:lpstr>6_Axis</vt:lpstr>
      <vt:lpstr>1_Flow</vt:lpstr>
      <vt:lpstr>2_Flow</vt:lpstr>
      <vt:lpstr>Axis</vt:lpstr>
      <vt:lpstr>1_Axis</vt:lpstr>
      <vt:lpstr>2_Axis</vt:lpstr>
      <vt:lpstr>Bitmap Image</vt:lpstr>
      <vt:lpstr>Coloring the  Periodic Table  Families</vt:lpstr>
      <vt:lpstr>Coloring the  Periodic Table  Families</vt:lpstr>
      <vt:lpstr>Families on the Periodic Table</vt:lpstr>
      <vt:lpstr>Valence Electrons</vt:lpstr>
      <vt:lpstr>ALKALI METALS</vt:lpstr>
      <vt:lpstr>ALKALINE EARTH METALS</vt:lpstr>
      <vt:lpstr>TRANSITION METALS</vt:lpstr>
      <vt:lpstr>BORON FAMILY </vt:lpstr>
      <vt:lpstr>CARBON FAMILY </vt:lpstr>
      <vt:lpstr>Carbon Family</vt:lpstr>
      <vt:lpstr>NITROGEN FAMILY </vt:lpstr>
      <vt:lpstr>Nitrogen Family</vt:lpstr>
      <vt:lpstr>OXYGEN FAMILY </vt:lpstr>
      <vt:lpstr>Oxygen Family</vt:lpstr>
      <vt:lpstr>Halogens</vt:lpstr>
      <vt:lpstr>Noble Gases</vt:lpstr>
      <vt:lpstr>Noble Gases</vt:lpstr>
      <vt:lpstr>Rare Earth Metals</vt:lpstr>
      <vt:lpstr>PowerPoint Presentation</vt:lpstr>
      <vt:lpstr>PowerPoint Presentation</vt:lpstr>
      <vt:lpstr>Properties of Metals</vt:lpstr>
      <vt:lpstr>Properties of Non-Metals</vt:lpstr>
      <vt:lpstr>Properties of Metalloids</vt:lpstr>
      <vt:lpstr>PowerPoint Presentation</vt:lpstr>
      <vt:lpstr>PowerPoint Presentation</vt:lpstr>
      <vt:lpstr>    Families                Periods</vt:lpstr>
      <vt:lpstr>Hydrogen</vt:lpstr>
      <vt:lpstr>What does it mean to be reactive?</vt:lpstr>
      <vt:lpstr>PowerPoint Presentation</vt:lpstr>
      <vt:lpstr>PowerPoint Presentation</vt:lpstr>
      <vt:lpstr>PowerPoint Presentation</vt:lpstr>
      <vt:lpstr>The end of the  study guide. 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Coloring the Periodic Table - Families</dc:title>
  <dc:creator>Liz</dc:creator>
  <cp:lastModifiedBy>prindlev</cp:lastModifiedBy>
  <cp:revision>38</cp:revision>
  <dcterms:created xsi:type="dcterms:W3CDTF">2008-11-15T19:28:36Z</dcterms:created>
  <dcterms:modified xsi:type="dcterms:W3CDTF">2013-09-30T16:08:35Z</dcterms:modified>
</cp:coreProperties>
</file>