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402" r:id="rId4"/>
    <p:sldId id="257" r:id="rId5"/>
    <p:sldId id="401" r:id="rId6"/>
    <p:sldId id="280" r:id="rId7"/>
    <p:sldId id="281" r:id="rId8"/>
    <p:sldId id="275" r:id="rId9"/>
    <p:sldId id="261" r:id="rId10"/>
    <p:sldId id="397" r:id="rId11"/>
    <p:sldId id="398" r:id="rId12"/>
    <p:sldId id="264" r:id="rId13"/>
    <p:sldId id="282" r:id="rId14"/>
    <p:sldId id="399" r:id="rId15"/>
    <p:sldId id="400" r:id="rId16"/>
    <p:sldId id="403" r:id="rId17"/>
    <p:sldId id="404" r:id="rId18"/>
  </p:sldIdLst>
  <p:sldSz cx="9144000" cy="6858000" type="screen4x3"/>
  <p:notesSz cx="6781800" cy="9067800"/>
  <p:custShowLst>
    <p:custShow name="Custom Show 1" id="0">
      <p:sldLst>
        <p:sld r:id="rId2"/>
        <p:sld r:id="rId3"/>
        <p:sld r:id="rId5"/>
        <p:sld r:id="rId10"/>
        <p:sld r:id="rId13"/>
      </p:sldLst>
    </p:custShow>
  </p:custShowLst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56" userDrawn="1">
          <p15:clr>
            <a:srgbClr val="A4A3A4"/>
          </p15:clr>
        </p15:guide>
        <p15:guide id="2" pos="21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71" autoAdjust="0"/>
  </p:normalViewPr>
  <p:slideViewPr>
    <p:cSldViewPr>
      <p:cViewPr varScale="1">
        <p:scale>
          <a:sx n="70" d="100"/>
          <a:sy n="70" d="100"/>
        </p:scale>
        <p:origin x="5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2088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56"/>
        <p:guide pos="21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53390"/>
          </a:xfrm>
          <a:prstGeom prst="rect">
            <a:avLst/>
          </a:prstGeom>
        </p:spPr>
        <p:txBody>
          <a:bodyPr vert="horz" lIns="90562" tIns="45281" rIns="90562" bIns="452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1451" y="0"/>
            <a:ext cx="2938780" cy="453390"/>
          </a:xfrm>
          <a:prstGeom prst="rect">
            <a:avLst/>
          </a:prstGeom>
        </p:spPr>
        <p:txBody>
          <a:bodyPr vert="horz" lIns="90562" tIns="45281" rIns="90562" bIns="45281" rtlCol="0"/>
          <a:lstStyle>
            <a:lvl1pPr algn="r">
              <a:defRPr sz="1200"/>
            </a:lvl1pPr>
          </a:lstStyle>
          <a:p>
            <a:fld id="{E2356C34-57ED-4916-9F07-4B2056524F9B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12836"/>
            <a:ext cx="2938780" cy="453390"/>
          </a:xfrm>
          <a:prstGeom prst="rect">
            <a:avLst/>
          </a:prstGeom>
        </p:spPr>
        <p:txBody>
          <a:bodyPr vert="horz" lIns="90562" tIns="45281" rIns="90562" bIns="452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451" y="8612836"/>
            <a:ext cx="2938780" cy="453390"/>
          </a:xfrm>
          <a:prstGeom prst="rect">
            <a:avLst/>
          </a:prstGeom>
        </p:spPr>
        <p:txBody>
          <a:bodyPr vert="horz" lIns="90562" tIns="45281" rIns="90562" bIns="45281" rtlCol="0" anchor="b"/>
          <a:lstStyle>
            <a:lvl1pPr algn="r">
              <a:defRPr sz="1200"/>
            </a:lvl1pPr>
          </a:lstStyle>
          <a:p>
            <a:fld id="{AC036701-B36D-4226-8C99-3485378FE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37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53390"/>
          </a:xfrm>
          <a:prstGeom prst="rect">
            <a:avLst/>
          </a:prstGeom>
        </p:spPr>
        <p:txBody>
          <a:bodyPr vert="horz" lIns="90562" tIns="45281" rIns="90562" bIns="452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53390"/>
          </a:xfrm>
          <a:prstGeom prst="rect">
            <a:avLst/>
          </a:prstGeom>
        </p:spPr>
        <p:txBody>
          <a:bodyPr vert="horz" lIns="90562" tIns="45281" rIns="90562" bIns="45281" rtlCol="0"/>
          <a:lstStyle>
            <a:lvl1pPr algn="r">
              <a:defRPr sz="1200"/>
            </a:lvl1pPr>
          </a:lstStyle>
          <a:p>
            <a:fld id="{462EFEA5-AD86-4DDE-B2CF-D3708499E582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3950" y="679450"/>
            <a:ext cx="4533900" cy="3400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62" tIns="45281" rIns="90562" bIns="452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180" y="4307205"/>
            <a:ext cx="5425440" cy="4080510"/>
          </a:xfrm>
          <a:prstGeom prst="rect">
            <a:avLst/>
          </a:prstGeom>
        </p:spPr>
        <p:txBody>
          <a:bodyPr vert="horz" lIns="90562" tIns="45281" rIns="90562" bIns="4528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12836"/>
            <a:ext cx="2938780" cy="453390"/>
          </a:xfrm>
          <a:prstGeom prst="rect">
            <a:avLst/>
          </a:prstGeom>
        </p:spPr>
        <p:txBody>
          <a:bodyPr vert="horz" lIns="90562" tIns="45281" rIns="90562" bIns="452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1451" y="8612836"/>
            <a:ext cx="2938780" cy="453390"/>
          </a:xfrm>
          <a:prstGeom prst="rect">
            <a:avLst/>
          </a:prstGeom>
        </p:spPr>
        <p:txBody>
          <a:bodyPr vert="horz" lIns="90562" tIns="45281" rIns="90562" bIns="45281" rtlCol="0" anchor="b"/>
          <a:lstStyle>
            <a:lvl1pPr algn="r">
              <a:defRPr sz="1200"/>
            </a:lvl1pPr>
          </a:lstStyle>
          <a:p>
            <a:fld id="{935D45F8-8822-47B8-B48E-E623C4612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88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D45F8-8822-47B8-B48E-E623C46122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48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Safari,</a:t>
            </a:r>
            <a:r>
              <a:rPr lang="en-US" baseline="0" dirty="0" smtClean="0"/>
              <a:t> Bill Nye: Fossils, chapter 7 (click on left picture)</a:t>
            </a:r>
          </a:p>
          <a:p>
            <a:r>
              <a:rPr lang="en-US" baseline="0" dirty="0" smtClean="0"/>
              <a:t>Hyperlink on title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D45F8-8822-47B8-B48E-E623C46122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51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D45F8-8822-47B8-B48E-E623C46122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Safari</a:t>
            </a:r>
            <a:r>
              <a:rPr lang="en-US" baseline="0" dirty="0" smtClean="0"/>
              <a:t> video:  Bill Nye: Fossils, chapter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D45F8-8822-47B8-B48E-E623C46122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9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D45F8-8822-47B8-B48E-E623C46122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30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Watch US video Natural Phenomena: Rocks, Fossils, and Earth’s History, segment</a:t>
            </a:r>
            <a:r>
              <a:rPr lang="en-US" baseline="0" dirty="0" smtClean="0"/>
              <a:t> The Formation of Fossils (3 min)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D45F8-8822-47B8-B48E-E623C46122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89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these pictures, tell your shoulder</a:t>
            </a:r>
            <a:r>
              <a:rPr lang="en-US" baseline="0" dirty="0" smtClean="0"/>
              <a:t> partner what you think original remains are.  Watch US video Earth Science:  Fossils, Amber segment (4 min) link on top left picture.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D45F8-8822-47B8-B48E-E623C46122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39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 video Earth Science: Fossils, Segment Wooly Mammoth</a:t>
            </a:r>
          </a:p>
          <a:p>
            <a:endParaRPr lang="en-US" dirty="0"/>
          </a:p>
          <a:p>
            <a:r>
              <a:rPr lang="en-US" dirty="0" smtClean="0"/>
              <a:t>http://ngm.nationalgeographic.com/2009/05/mammoths/latreille-photography</a:t>
            </a:r>
          </a:p>
          <a:p>
            <a:endParaRPr lang="en-US" dirty="0" smtClean="0"/>
          </a:p>
          <a:p>
            <a:r>
              <a:rPr lang="en-US" dirty="0" smtClean="0"/>
              <a:t>Based on these pictures, tell your shoulder</a:t>
            </a:r>
            <a:r>
              <a:rPr lang="en-US" baseline="0" dirty="0" smtClean="0"/>
              <a:t> partner what you think original remains 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D45F8-8822-47B8-B48E-E623C46122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39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Safari</a:t>
            </a:r>
            <a:r>
              <a:rPr lang="en-US" baseline="0" dirty="0" smtClean="0"/>
              <a:t> video:  Bill Nye: Fossils, chapter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D45F8-8822-47B8-B48E-E623C46122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9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Bill Nye hyperlink on title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D45F8-8822-47B8-B48E-E623C46122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09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Safari</a:t>
            </a:r>
            <a:r>
              <a:rPr lang="en-US" baseline="0" dirty="0" smtClean="0"/>
              <a:t> video:  Bill Nye: Fossils, chapter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D45F8-8822-47B8-B48E-E623C46122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9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Safari</a:t>
            </a:r>
            <a:r>
              <a:rPr lang="en-US" baseline="0" dirty="0" smtClean="0"/>
              <a:t> video:  Bill Nye: Fossils, chapter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D45F8-8822-47B8-B48E-E623C46122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9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ECC3BCE-6799-42C7-8938-1C0AE1A77075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039DAEE-7955-4D90-B6C3-B206DCE39F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C3BCE-6799-42C7-8938-1C0AE1A77075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DAEE-7955-4D90-B6C3-B206DCE39F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C3BCE-6799-42C7-8938-1C0AE1A77075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DAEE-7955-4D90-B6C3-B206DCE39F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C3BCE-6799-42C7-8938-1C0AE1A77075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DAEE-7955-4D90-B6C3-B206DCE39F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C3BCE-6799-42C7-8938-1C0AE1A77075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DAEE-7955-4D90-B6C3-B206DCE39F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C3BCE-6799-42C7-8938-1C0AE1A77075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DAEE-7955-4D90-B6C3-B206DCE39F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C3BCE-6799-42C7-8938-1C0AE1A77075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DAEE-7955-4D90-B6C3-B206DCE39F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C3BCE-6799-42C7-8938-1C0AE1A77075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DAEE-7955-4D90-B6C3-B206DCE39F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C3BCE-6799-42C7-8938-1C0AE1A77075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DAEE-7955-4D90-B6C3-B206DCE39F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ECC3BCE-6799-42C7-8938-1C0AE1A77075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039DAEE-7955-4D90-B6C3-B206DCE39F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ECC3BCE-6799-42C7-8938-1C0AE1A77075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039DAEE-7955-4D90-B6C3-B206DCE39F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u="none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3/5/2014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afari.parkhill.k12.mo.us/?a=51232&amp;ch=6&amp;d=00286A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lashyourbrain.com/pieces/fossils/index.ph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lashyourbrain.com/pieces/fossils/index.ph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://safari.parkhill.k12.mo.us/?a=51232&amp;ch=7&amp;d=00286AA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flashyourbrain.com/pieces/fossils/index.ph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layer.discoveryeducation.com/index.cfm?guidAssetId=49FF6E72-4A7E-440C-892E-CA0CE63CEDC0&amp;blnFromSearch=1&amp;productcode=U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player.discoveryeducation.com/index.cfm?guidAssetId=FDCCD32E-D697-408B-8EA3-28F781244276&amp;blnFromSearch=1&amp;productcode=US" TargetMode="External"/><Relationship Id="rId7" Type="http://schemas.openxmlformats.org/officeDocument/2006/relationships/hyperlink" Target="https://www.youtube.com/watch?v=iMsJe3Tymq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www.youtube.com/watch?v=kRTBhGGEk8g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ngm.nationalgeographic.com/2009/05/mammoths/latreille-photograph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safari.parkhill.k12.mo.us/?a=51232&amp;ch=4&amp;d=00286AA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afari.parkhill.k12.mo.us/?a=51232&amp;s=00:03:34:06&amp;e=00:03:49:18&amp;d=00286A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hyperlink" Target="http://flashyourbrain.com/pieces/fossils/index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4 Views of Earth’s Past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Pg 111-133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Petrified Remains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752600"/>
            <a:ext cx="7239000" cy="2895600"/>
          </a:xfrm>
        </p:spPr>
        <p:txBody>
          <a:bodyPr>
            <a:normAutofit fontScale="77500" lnSpcReduction="20000"/>
          </a:bodyPr>
          <a:lstStyle/>
          <a:p>
            <a:r>
              <a:rPr lang="en-US" sz="3500" dirty="0" smtClean="0"/>
              <a:t>Are </a:t>
            </a:r>
            <a:r>
              <a:rPr lang="en-US" sz="3500" u="sng" dirty="0" smtClean="0"/>
              <a:t>fossils in which minerals fill in the cells of an organism.</a:t>
            </a:r>
            <a:endParaRPr lang="en-US" sz="3500" dirty="0" smtClean="0"/>
          </a:p>
          <a:p>
            <a:r>
              <a:rPr lang="en-US" sz="3500" dirty="0"/>
              <a:t>When the object is buried by sediment, water rich in minerals seeps into the cells. After the water evaporates, hardened minerals are left </a:t>
            </a:r>
            <a:r>
              <a:rPr lang="en-US" sz="3500" dirty="0" smtClean="0"/>
              <a:t>behind, turning the organism to rock.</a:t>
            </a:r>
          </a:p>
          <a:p>
            <a:r>
              <a:rPr lang="en-US" sz="3600" dirty="0"/>
              <a:t>Ex: petrified wood</a:t>
            </a:r>
          </a:p>
          <a:p>
            <a:endParaRPr lang="en-US" sz="3500" dirty="0" smtClean="0"/>
          </a:p>
          <a:p>
            <a:endParaRPr lang="en-US" sz="3500" dirty="0" smtClean="0"/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6" name="Picture 2" descr="http://www.pdphoto.org/jons/pictures4/roadtrip_21_bg_021504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495799"/>
            <a:ext cx="2443480" cy="1641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496285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609600"/>
            <a:ext cx="6965245" cy="1202485"/>
          </a:xfrm>
        </p:spPr>
        <p:txBody>
          <a:bodyPr/>
          <a:lstStyle/>
          <a:p>
            <a:r>
              <a:rPr lang="en-US" dirty="0" smtClean="0"/>
              <a:t>Carbon Films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7800" y="1524000"/>
            <a:ext cx="6705600" cy="36038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 </a:t>
            </a:r>
            <a:r>
              <a:rPr lang="en-US" sz="2800" dirty="0"/>
              <a:t>extremely thin coating of carbon on rock that forms when materials that make up an organism become gases and escape leaving only carbon behind.</a:t>
            </a:r>
          </a:p>
          <a:p>
            <a:r>
              <a:rPr lang="en-US" sz="2800" dirty="0" smtClean="0"/>
              <a:t>These fossils show details of soft tissue.</a:t>
            </a:r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7" name="Picture 2" descr="http://www.topnews.in/files/Plant-fossil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2590800" cy="185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nature.nps.gov/geology/photodb/photos/flfo_487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1000"/>
            <a:ext cx="3255655" cy="188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90496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731" y="457200"/>
            <a:ext cx="6965245" cy="1202485"/>
          </a:xfrm>
        </p:spPr>
        <p:txBody>
          <a:bodyPr/>
          <a:lstStyle/>
          <a:p>
            <a:r>
              <a:rPr lang="en-US" u="sng" dirty="0" smtClean="0">
                <a:hlinkClick r:id="rId3"/>
              </a:rPr>
              <a:t>Trace fossils-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424480"/>
            <a:ext cx="7391400" cy="3603812"/>
          </a:xfrm>
        </p:spPr>
        <p:txBody>
          <a:bodyPr/>
          <a:lstStyle/>
          <a:p>
            <a:pPr marL="292100" lvl="1" indent="-2921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en-US" sz="2800" dirty="0" smtClean="0"/>
              <a:t>indirect evidence of an organism such as footprints, trails, animal holes, feces etc.</a:t>
            </a:r>
          </a:p>
          <a:p>
            <a:endParaRPr lang="en-US" dirty="0"/>
          </a:p>
        </p:txBody>
      </p:sp>
      <p:pic>
        <p:nvPicPr>
          <p:cNvPr id="7170" name="Picture 2" descr="http://www.maine.gov/doc/nrimc/mgs/explore/fossils/bedrock/trace-pic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3962400" cy="261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courseware.e-education.psu.edu/courses/earth105new/graphics/L02_fossil_hpl92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0800"/>
            <a:ext cx="3810000" cy="261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612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Fossils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Form in several ways:</a:t>
            </a:r>
          </a:p>
          <a:p>
            <a:pPr lvl="1"/>
            <a:r>
              <a:rPr lang="en-US" sz="3400" dirty="0" smtClean="0"/>
              <a:t>Original Remains</a:t>
            </a:r>
          </a:p>
          <a:p>
            <a:pPr lvl="1"/>
            <a:r>
              <a:rPr lang="en-US" sz="3400" dirty="0" smtClean="0"/>
              <a:t>Molds and casts</a:t>
            </a:r>
          </a:p>
          <a:p>
            <a:pPr lvl="1"/>
            <a:r>
              <a:rPr lang="en-US" sz="3400" dirty="0" smtClean="0"/>
              <a:t>Petrified wood</a:t>
            </a:r>
          </a:p>
          <a:p>
            <a:pPr lvl="1"/>
            <a:r>
              <a:rPr lang="en-US" sz="3400" dirty="0" smtClean="0"/>
              <a:t>Carbon films</a:t>
            </a:r>
          </a:p>
          <a:p>
            <a:pPr lvl="1"/>
            <a:r>
              <a:rPr lang="en-US" sz="3400" dirty="0" smtClean="0"/>
              <a:t>Trace fossils</a:t>
            </a:r>
          </a:p>
        </p:txBody>
      </p:sp>
      <p:sp>
        <p:nvSpPr>
          <p:cNvPr id="4" name="Right Brace 3"/>
          <p:cNvSpPr/>
          <p:nvPr/>
        </p:nvSpPr>
        <p:spPr>
          <a:xfrm>
            <a:off x="4800600" y="2286000"/>
            <a:ext cx="304800" cy="381000"/>
          </a:xfrm>
          <a:prstGeom prst="rightBrace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81600" y="2245667"/>
            <a:ext cx="2999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Unaltered remains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4475017" y="3048000"/>
            <a:ext cx="162791" cy="1427018"/>
          </a:xfrm>
          <a:prstGeom prst="rightBrace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00600" y="3408447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Altered remains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3550693" y="4707082"/>
            <a:ext cx="304800" cy="381000"/>
          </a:xfrm>
          <a:prstGeom prst="rightBrace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38600" y="4704944"/>
            <a:ext cx="2999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Indirect evidence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3426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60960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Conditions Favoring Preservation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7800" y="1752600"/>
            <a:ext cx="6196405" cy="360381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  <a:cs typeface="Times New Roman" charset="0"/>
              </a:rPr>
              <a:t>Two conditions are important for preservation: </a:t>
            </a:r>
            <a:r>
              <a:rPr lang="en-US" sz="2800" u="sng" dirty="0">
                <a:solidFill>
                  <a:srgbClr val="000000"/>
                </a:solidFill>
                <a:cs typeface="Times New Roman" charset="0"/>
              </a:rPr>
              <a:t>rapid burial </a:t>
            </a:r>
            <a:r>
              <a:rPr lang="en-US" sz="2800" dirty="0">
                <a:solidFill>
                  <a:srgbClr val="000000"/>
                </a:solidFill>
                <a:cs typeface="Times New Roman" charset="0"/>
              </a:rPr>
              <a:t>and the </a:t>
            </a:r>
            <a:r>
              <a:rPr lang="en-US" sz="2800" u="sng" dirty="0">
                <a:solidFill>
                  <a:srgbClr val="000000"/>
                </a:solidFill>
                <a:cs typeface="Times New Roman" charset="0"/>
              </a:rPr>
              <a:t>possession of hard </a:t>
            </a:r>
            <a:r>
              <a:rPr lang="en-US" sz="2800" u="sng" dirty="0" smtClean="0">
                <a:solidFill>
                  <a:srgbClr val="000000"/>
                </a:solidFill>
                <a:cs typeface="Times New Roman" charset="0"/>
              </a:rPr>
              <a:t>parts.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7" name="Picture 2" descr="http://www.topnews.in/files/Plant-fossil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49" y="3276600"/>
            <a:ext cx="2590800" cy="185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nature.nps.gov/geology/photodb/photos/flfo_487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540" y="3276600"/>
            <a:ext cx="3255655" cy="188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arbon film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5195" y="3276600"/>
            <a:ext cx="1945280" cy="188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78505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6965245" cy="120248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Why Study Fossils?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idx="1"/>
          </p:nvPr>
        </p:nvSpPr>
        <p:spPr>
          <a:xfrm>
            <a:off x="990600" y="1565973"/>
            <a:ext cx="3733800" cy="41910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900" dirty="0" smtClean="0"/>
              <a:t>Scientists study fossils to learn what past life forms were like</a:t>
            </a:r>
            <a:r>
              <a:rPr lang="en-US" sz="2900" dirty="0"/>
              <a:t> </a:t>
            </a:r>
            <a:r>
              <a:rPr lang="en-US" sz="2900" dirty="0" smtClean="0"/>
              <a:t>and how organisms have changed over time.</a:t>
            </a:r>
          </a:p>
          <a:p>
            <a:pPr eaLnBrk="1" hangingPunct="1">
              <a:defRPr/>
            </a:pPr>
            <a:r>
              <a:rPr lang="en-US" sz="2900" dirty="0" smtClean="0"/>
              <a:t>Fossils can give us an idea of what the environment was like.</a:t>
            </a:r>
          </a:p>
        </p:txBody>
      </p:sp>
      <p:pic>
        <p:nvPicPr>
          <p:cNvPr id="6" name="Picture 7" descr="fossil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600200"/>
            <a:ext cx="2514600" cy="281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28373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Respond with </a:t>
            </a:r>
            <a:r>
              <a:rPr lang="en-US" sz="3600" u="sng" dirty="0" smtClean="0"/>
              <a:t>Agree </a:t>
            </a:r>
            <a:r>
              <a:rPr lang="en-US" sz="3600" dirty="0" smtClean="0"/>
              <a:t>or </a:t>
            </a:r>
            <a:r>
              <a:rPr lang="en-US" sz="3600" u="sng" dirty="0" smtClean="0"/>
              <a:t>Disagree</a:t>
            </a:r>
            <a:r>
              <a:rPr lang="en-US" sz="3600" dirty="0" smtClean="0"/>
              <a:t> to the following Statements.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Fossils only represent bones and shells of extinct animals. Soft tissue can never be fossilized.</a:t>
            </a:r>
          </a:p>
          <a:p>
            <a:r>
              <a:rPr lang="en-US" dirty="0" smtClean="0"/>
              <a:t>Fossils can be found in polar areas.</a:t>
            </a:r>
          </a:p>
          <a:p>
            <a:r>
              <a:rPr lang="en-US" dirty="0"/>
              <a:t>Fossils are pieces of dead animals and plants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Fossils are only found in sedimentary rock.</a:t>
            </a:r>
          </a:p>
          <a:p>
            <a:r>
              <a:rPr lang="en-US" dirty="0" smtClean="0"/>
              <a:t>Fossils cannot tell us about the environment they lived in long ago.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50932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828800"/>
            <a:ext cx="6196405" cy="3894269"/>
          </a:xfrm>
        </p:spPr>
        <p:txBody>
          <a:bodyPr>
            <a:normAutofit/>
          </a:bodyPr>
          <a:lstStyle/>
          <a:p>
            <a:r>
              <a:rPr lang="en-US" dirty="0" smtClean="0"/>
              <a:t>On your Reflection doc, put </a:t>
            </a:r>
            <a:r>
              <a:rPr lang="en-US" dirty="0" smtClean="0"/>
              <a:t>3/5 </a:t>
            </a:r>
            <a:r>
              <a:rPr lang="en-US" dirty="0" smtClean="0"/>
              <a:t>for the date.</a:t>
            </a:r>
          </a:p>
          <a:p>
            <a:r>
              <a:rPr lang="en-US" dirty="0" smtClean="0"/>
              <a:t>Then </a:t>
            </a:r>
            <a:r>
              <a:rPr lang="en-US" smtClean="0"/>
              <a:t>number </a:t>
            </a:r>
            <a:r>
              <a:rPr lang="en-US" smtClean="0"/>
              <a:t>3,2,1 </a:t>
            </a:r>
            <a:r>
              <a:rPr lang="en-US" dirty="0" smtClean="0"/>
              <a:t>down the left side of the reflection box.  </a:t>
            </a:r>
          </a:p>
          <a:p>
            <a:r>
              <a:rPr lang="en-US" dirty="0" smtClean="0"/>
              <a:t>Next to the 3, explain three new things you learned about fossils.</a:t>
            </a:r>
          </a:p>
          <a:p>
            <a:r>
              <a:rPr lang="en-US" dirty="0" smtClean="0"/>
              <a:t>Next to the 2,  share two questions you still have.</a:t>
            </a:r>
          </a:p>
          <a:p>
            <a:r>
              <a:rPr lang="en-US" dirty="0" smtClean="0"/>
              <a:t>Next to the 1, </a:t>
            </a:r>
            <a:r>
              <a:rPr lang="en-US" dirty="0" smtClean="0"/>
              <a:t>agree/disagree statement </a:t>
            </a:r>
            <a:r>
              <a:rPr lang="en-US" dirty="0" smtClean="0"/>
              <a:t>that you changed your mind </a:t>
            </a:r>
            <a:r>
              <a:rPr lang="en-US" dirty="0" smtClean="0"/>
              <a:t>about and why.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6926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4.1 Earth’s past is revealed in rocks and fossils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Respond with </a:t>
            </a:r>
            <a:r>
              <a:rPr lang="en-US" sz="3600" u="sng" dirty="0" smtClean="0"/>
              <a:t>Agree </a:t>
            </a:r>
            <a:r>
              <a:rPr lang="en-US" sz="3600" dirty="0" smtClean="0"/>
              <a:t>or </a:t>
            </a:r>
            <a:r>
              <a:rPr lang="en-US" sz="3600" u="sng" dirty="0" smtClean="0"/>
              <a:t>Disagree</a:t>
            </a:r>
            <a:r>
              <a:rPr lang="en-US" sz="3600" dirty="0" smtClean="0"/>
              <a:t> to the following Statements.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Fossils only represent bones and shells of extinct animals. Soft tissue can never be fossilized.</a:t>
            </a:r>
          </a:p>
          <a:p>
            <a:r>
              <a:rPr lang="en-US" dirty="0" smtClean="0"/>
              <a:t>Fossils can be found in polar areas.</a:t>
            </a:r>
          </a:p>
          <a:p>
            <a:r>
              <a:rPr lang="en-US" dirty="0"/>
              <a:t>Fossils are pieces of dead animals and plants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Fossils are only found in sedimentary rock.</a:t>
            </a:r>
          </a:p>
          <a:p>
            <a:r>
              <a:rPr lang="en-US" dirty="0" smtClean="0"/>
              <a:t>Fossils cannot tell us about the environment they lived in long ago.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82840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Fossils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95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/>
              <a:t>Fossils</a:t>
            </a:r>
            <a:r>
              <a:rPr lang="en-US" sz="3200" dirty="0" smtClean="0"/>
              <a:t> </a:t>
            </a:r>
            <a:r>
              <a:rPr lang="en-US" sz="3200" dirty="0"/>
              <a:t>are preserved remains or traces of living things.</a:t>
            </a:r>
          </a:p>
          <a:p>
            <a:pPr>
              <a:defRPr/>
            </a:pPr>
            <a:r>
              <a:rPr lang="en-US" sz="3200" dirty="0"/>
              <a:t>Most fossils form when living things die and are buried by sediments. </a:t>
            </a:r>
          </a:p>
          <a:p>
            <a:pPr>
              <a:defRPr/>
            </a:pPr>
            <a:r>
              <a:rPr lang="en-US" sz="3200" dirty="0"/>
              <a:t>The sediments slowly harden into rock and preserve the shape of the organisms.</a:t>
            </a:r>
          </a:p>
          <a:p>
            <a:r>
              <a:rPr lang="en-US" sz="3200" dirty="0" smtClean="0"/>
              <a:t>Found only </a:t>
            </a:r>
            <a:r>
              <a:rPr lang="en-US" sz="3200" u="sng" dirty="0" smtClean="0"/>
              <a:t>in sedimentary rock</a:t>
            </a:r>
            <a:r>
              <a:rPr lang="en-US" sz="3200" dirty="0" smtClean="0"/>
              <a:t>.  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Types of Fossils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dirty="0" smtClean="0"/>
              <a:t>Original </a:t>
            </a:r>
            <a:r>
              <a:rPr lang="en-US" sz="3200" dirty="0"/>
              <a:t>Remains</a:t>
            </a:r>
          </a:p>
          <a:p>
            <a:pPr lvl="1"/>
            <a:r>
              <a:rPr lang="en-US" sz="3200" dirty="0"/>
              <a:t>Molds and casts</a:t>
            </a:r>
          </a:p>
          <a:p>
            <a:pPr lvl="1"/>
            <a:r>
              <a:rPr lang="en-US" sz="3200" dirty="0"/>
              <a:t>Petrified wood</a:t>
            </a:r>
          </a:p>
          <a:p>
            <a:pPr lvl="1"/>
            <a:r>
              <a:rPr lang="en-US" sz="3200" dirty="0"/>
              <a:t>Carbon films</a:t>
            </a:r>
          </a:p>
          <a:p>
            <a:pPr lvl="1"/>
            <a:r>
              <a:rPr lang="en-US" sz="3200" dirty="0"/>
              <a:t>Trace fossils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32869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original remains?</a:t>
            </a:r>
            <a:endParaRPr lang="en-US" dirty="0"/>
          </a:p>
        </p:txBody>
      </p:sp>
      <p:pic>
        <p:nvPicPr>
          <p:cNvPr id="1026" name="Picture 2" descr="http://amberworldmuseum.com/wp-content/uploads/fossil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94764"/>
            <a:ext cx="341757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1.dhgate.com/upload/20078/16/4028804811c48c630111c4be39bd4068/productimg1188264531805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18764"/>
            <a:ext cx="3458673" cy="258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elebrityscraps.com/wp-content/uploads/2008/11/amber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573" y="1901588"/>
            <a:ext cx="4278627" cy="350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20073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original remains?</a:t>
            </a:r>
            <a:endParaRPr lang="en-US" dirty="0"/>
          </a:p>
        </p:txBody>
      </p:sp>
      <p:pic>
        <p:nvPicPr>
          <p:cNvPr id="12290" name="Picture 2" descr="http://channel.nationalgeographic.com/staticfiles/NGC/StaticFiles/Episodes/Waking-the-Baby-Mammoth/Images/baby-mammoth-overview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4481656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uccessco.typepad.com/photos/uncategorized/2007/11/24/la_brea_tar_pits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655" y="1923197"/>
            <a:ext cx="313834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32561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remains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000" dirty="0" smtClean="0"/>
              <a:t>Are </a:t>
            </a:r>
            <a:r>
              <a:rPr lang="en-US" sz="4000" u="sng" dirty="0" smtClean="0"/>
              <a:t>fossils that are the actual bodies or body parts of living things</a:t>
            </a:r>
            <a:r>
              <a:rPr lang="en-US" sz="4000" dirty="0" smtClean="0"/>
              <a:t>.  They have </a:t>
            </a:r>
            <a:r>
              <a:rPr lang="en-US" sz="4000" u="sng" dirty="0" smtClean="0"/>
              <a:t>changed very little, if at all, over time</a:t>
            </a:r>
            <a:r>
              <a:rPr lang="en-US" sz="4000" dirty="0" smtClean="0"/>
              <a:t>.</a:t>
            </a:r>
          </a:p>
          <a:p>
            <a:r>
              <a:rPr lang="en-US" sz="4000" dirty="0" smtClean="0"/>
              <a:t>They are </a:t>
            </a:r>
            <a:r>
              <a:rPr lang="en-US" sz="4000" u="sng" dirty="0" smtClean="0"/>
              <a:t>found in ice, amber, or tar</a:t>
            </a:r>
            <a:r>
              <a:rPr lang="en-US" sz="4000" dirty="0" smtClean="0"/>
              <a:t>.</a:t>
            </a:r>
          </a:p>
          <a:p>
            <a:r>
              <a:rPr lang="en-US" sz="4000" dirty="0" smtClean="0"/>
              <a:t>They give scientists the most information about living things from the past, but they are very rare.</a:t>
            </a:r>
            <a:endParaRPr lang="en-US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u="sng" dirty="0" smtClean="0">
                <a:hlinkClick r:id="rId3"/>
              </a:rPr>
              <a:t>Molds and casts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85800" y="1828800"/>
            <a:ext cx="3117273" cy="4262438"/>
          </a:xfrm>
        </p:spPr>
        <p:txBody>
          <a:bodyPr/>
          <a:lstStyle/>
          <a:p>
            <a:pPr marL="292100" lvl="1" indent="-2921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en-US" sz="3200" dirty="0" smtClean="0"/>
              <a:t>a </a:t>
            </a:r>
            <a:r>
              <a:rPr lang="en-US" sz="3200" u="sng" dirty="0" smtClean="0"/>
              <a:t>mold of a dead organism is made and it fills with sediment that hardens into stone (the cast)</a:t>
            </a:r>
          </a:p>
          <a:p>
            <a:endParaRPr lang="en-US" dirty="0"/>
          </a:p>
        </p:txBody>
      </p:sp>
      <p:pic>
        <p:nvPicPr>
          <p:cNvPr id="6146" name="Picture 2" descr="http://petrifiedwoodmuseum.org/Images/CastMold560.jpe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073" y="1828800"/>
            <a:ext cx="53340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429000" y="1763973"/>
            <a:ext cx="810387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87689" y="1796386"/>
            <a:ext cx="929288" cy="5658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165&quot;&gt;&lt;object type=&quot;3&quot; unique_id=&quot;10166&quot;&gt;&lt;property id=&quot;20148&quot; value=&quot;5&quot;/&gt;&lt;property id=&quot;20300&quot; value=&quot;Slide 1 - &amp;quot;Chapter 4 Views of Earth’s Past&amp;quot;&quot;/&gt;&lt;property id=&quot;20307&quot; value=&quot;256&quot;/&gt;&lt;/object&gt;&lt;object type=&quot;3&quot; unique_id=&quot;10167&quot;&gt;&lt;property id=&quot;20148&quot; value=&quot;5&quot;/&gt;&lt;property id=&quot;20300&quot; value=&quot;Slide 2 - &amp;quot;4.1 Earth’s past is revealed in rocks and fossils&amp;quot;&quot;/&gt;&lt;property id=&quot;20307&quot; value=&quot;259&quot;/&gt;&lt;/object&gt;&lt;object type=&quot;3&quot; unique_id=&quot;10168&quot;&gt;&lt;property id=&quot;20148&quot; value=&quot;5&quot;/&gt;&lt;property id=&quot;20300&quot; value=&quot;Slide 3 - &amp;quot;Respond with Agree or Disagree to the following Statements.&amp;quot;&quot;/&gt;&lt;property id=&quot;20307&quot; value=&quot;402&quot;/&gt;&lt;/object&gt;&lt;object type=&quot;3&quot; unique_id=&quot;10169&quot;&gt;&lt;property id=&quot;20148&quot; value=&quot;5&quot;/&gt;&lt;property id=&quot;20300&quot; value=&quot;Slide 4 - &amp;quot;Fossils&amp;quot;&quot;/&gt;&lt;property id=&quot;20307&quot; value=&quot;257&quot;/&gt;&lt;/object&gt;&lt;object type=&quot;3&quot; unique_id=&quot;10170&quot;&gt;&lt;property id=&quot;20148&quot; value=&quot;5&quot;/&gt;&lt;property id=&quot;20300&quot; value=&quot;Slide 5 - &amp;quot;Different Types of Fossils&amp;quot;&quot;/&gt;&lt;property id=&quot;20307&quot; value=&quot;401&quot;/&gt;&lt;/object&gt;&lt;object type=&quot;3&quot; unique_id=&quot;10171&quot;&gt;&lt;property id=&quot;20148&quot; value=&quot;5&quot;/&gt;&lt;property id=&quot;20300&quot; value=&quot;Slide 6 - &amp;quot;What are original remains?&amp;quot;&quot;/&gt;&lt;property id=&quot;20307&quot; value=&quot;280&quot;/&gt;&lt;/object&gt;&lt;object type=&quot;3&quot; unique_id=&quot;10172&quot;&gt;&lt;property id=&quot;20148&quot; value=&quot;5&quot;/&gt;&lt;property id=&quot;20300&quot; value=&quot;Slide 7 - &amp;quot;What are original remains?&amp;quot;&quot;/&gt;&lt;property id=&quot;20307&quot; value=&quot;281&quot;/&gt;&lt;/object&gt;&lt;object type=&quot;3&quot; unique_id=&quot;10173&quot;&gt;&lt;property id=&quot;20148&quot; value=&quot;5&quot;/&gt;&lt;property id=&quot;20300&quot; value=&quot;Slide 8 - &amp;quot;Original remains&amp;quot;&quot;/&gt;&lt;property id=&quot;20307&quot; value=&quot;275&quot;/&gt;&lt;/object&gt;&lt;object type=&quot;3&quot; unique_id=&quot;10174&quot;&gt;&lt;property id=&quot;20148&quot; value=&quot;5&quot;/&gt;&lt;property id=&quot;20300&quot; value=&quot;Slide 9 - &amp;quot;Molds and casts&amp;quot;&quot;/&gt;&lt;property id=&quot;20307&quot; value=&quot;261&quot;/&gt;&lt;/object&gt;&lt;object type=&quot;3&quot; unique_id=&quot;10175&quot;&gt;&lt;property id=&quot;20148&quot; value=&quot;5&quot;/&gt;&lt;property id=&quot;20300&quot; value=&quot;Slide 10 - &amp;quot;Petrified Remains&amp;quot;&quot;/&gt;&lt;property id=&quot;20307&quot; value=&quot;397&quot;/&gt;&lt;/object&gt;&lt;object type=&quot;3&quot; unique_id=&quot;10176&quot;&gt;&lt;property id=&quot;20148&quot; value=&quot;5&quot;/&gt;&lt;property id=&quot;20300&quot; value=&quot;Slide 11 - &amp;quot;Carbon Films&amp;quot;&quot;/&gt;&lt;property id=&quot;20307&quot; value=&quot;398&quot;/&gt;&lt;/object&gt;&lt;object type=&quot;3&quot; unique_id=&quot;10177&quot;&gt;&lt;property id=&quot;20148&quot; value=&quot;5&quot;/&gt;&lt;property id=&quot;20300&quot; value=&quot;Slide 12 - &amp;quot;Trace fossils-&amp;quot;&quot;/&gt;&lt;property id=&quot;20307&quot; value=&quot;264&quot;/&gt;&lt;/object&gt;&lt;object type=&quot;3&quot; unique_id=&quot;10178&quot;&gt;&lt;property id=&quot;20148&quot; value=&quot;5&quot;/&gt;&lt;property id=&quot;20300&quot; value=&quot;Slide 13 - &amp;quot;Fossils&amp;quot;&quot;/&gt;&lt;property id=&quot;20307&quot; value=&quot;282&quot;/&gt;&lt;/object&gt;&lt;object type=&quot;3&quot; unique_id=&quot;10179&quot;&gt;&lt;property id=&quot;20148&quot; value=&quot;5&quot;/&gt;&lt;property id=&quot;20300&quot; value=&quot;Slide 14 - &amp;quot;Conditions Favoring Preservation&amp;quot;&quot;/&gt;&lt;property id=&quot;20307&quot; value=&quot;399&quot;/&gt;&lt;/object&gt;&lt;object type=&quot;3&quot; unique_id=&quot;10180&quot;&gt;&lt;property id=&quot;20148&quot; value=&quot;5&quot;/&gt;&lt;property id=&quot;20300&quot; value=&quot;Slide 15 - &amp;quot;Why Study Fossils?&amp;quot;&quot;/&gt;&lt;property id=&quot;20307&quot; value=&quot;400&quot;/&gt;&lt;/object&gt;&lt;object type=&quot;3&quot; unique_id=&quot;10181&quot;&gt;&lt;property id=&quot;20148&quot; value=&quot;5&quot;/&gt;&lt;property id=&quot;20300&quot; value=&quot;Slide 16 - &amp;quot;Respond with Agree or Disagree to the following Statements.&amp;quot;&quot;/&gt;&lt;property id=&quot;20307&quot; value=&quot;403&quot;/&gt;&lt;/object&gt;&lt;object type=&quot;3&quot; unique_id=&quot;10182&quot;&gt;&lt;property id=&quot;20148&quot; value=&quot;5&quot;/&gt;&lt;property id=&quot;20300&quot; value=&quot;Slide 17 - &amp;quot;Reflect&amp;quot;&quot;/&gt;&lt;property id=&quot;20307&quot; value=&quot;404&quot;/&gt;&lt;/object&gt;&lt;/object&gt;&lt;object type=&quot;8&quot; unique_id=&quot;10327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5793</TotalTime>
  <Words>714</Words>
  <Application>Microsoft Office PowerPoint</Application>
  <PresentationFormat>On-screen Show (4:3)</PresentationFormat>
  <Paragraphs>91</Paragraphs>
  <Slides>17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  <vt:variant>
        <vt:lpstr>Custom Shows</vt:lpstr>
      </vt:variant>
      <vt:variant>
        <vt:i4>1</vt:i4>
      </vt:variant>
    </vt:vector>
  </HeadingPairs>
  <TitlesOfParts>
    <vt:vector size="26" baseType="lpstr">
      <vt:lpstr>Brush Script MT</vt:lpstr>
      <vt:lpstr>Calibri</vt:lpstr>
      <vt:lpstr>Constantia</vt:lpstr>
      <vt:lpstr>Franklin Gothic Book</vt:lpstr>
      <vt:lpstr>Rage Italic</vt:lpstr>
      <vt:lpstr>Times New Roman</vt:lpstr>
      <vt:lpstr>Wingdings 2</vt:lpstr>
      <vt:lpstr>Pushpin</vt:lpstr>
      <vt:lpstr>Chapter 4 Views of Earth’s Past</vt:lpstr>
      <vt:lpstr>4.1 Earth’s past is revealed in rocks and fossils</vt:lpstr>
      <vt:lpstr>Respond with Agree or Disagree to the following Statements.</vt:lpstr>
      <vt:lpstr>Fossils</vt:lpstr>
      <vt:lpstr>Different Types of Fossils</vt:lpstr>
      <vt:lpstr>What are original remains?</vt:lpstr>
      <vt:lpstr>What are original remains?</vt:lpstr>
      <vt:lpstr>Original remains</vt:lpstr>
      <vt:lpstr>Molds and casts</vt:lpstr>
      <vt:lpstr>Petrified Remains</vt:lpstr>
      <vt:lpstr>Carbon Films</vt:lpstr>
      <vt:lpstr>Trace fossils-</vt:lpstr>
      <vt:lpstr>Fossils</vt:lpstr>
      <vt:lpstr>Conditions Favoring Preservation</vt:lpstr>
      <vt:lpstr>Why Study Fossils?</vt:lpstr>
      <vt:lpstr>Respond with Agree or Disagree to the following Statements.</vt:lpstr>
      <vt:lpstr>Reflect</vt:lpstr>
      <vt:lpstr>Custom Show 1</vt:lpstr>
    </vt:vector>
  </TitlesOfParts>
  <Company>Park Hill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 Views of Earth’s Past</dc:title>
  <dc:creator>prindlev</dc:creator>
  <cp:lastModifiedBy>Prindle, Vanessa</cp:lastModifiedBy>
  <cp:revision>140</cp:revision>
  <cp:lastPrinted>2014-02-27T20:19:47Z</cp:lastPrinted>
  <dcterms:created xsi:type="dcterms:W3CDTF">2008-12-12T14:07:21Z</dcterms:created>
  <dcterms:modified xsi:type="dcterms:W3CDTF">2014-03-05T13:19:55Z</dcterms:modified>
</cp:coreProperties>
</file>